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58" r:id="rId4"/>
    <p:sldId id="280" r:id="rId5"/>
    <p:sldId id="261" r:id="rId6"/>
    <p:sldId id="274" r:id="rId7"/>
    <p:sldId id="257" r:id="rId8"/>
    <p:sldId id="281" r:id="rId9"/>
    <p:sldId id="259" r:id="rId10"/>
    <p:sldId id="260" r:id="rId11"/>
    <p:sldId id="262" r:id="rId12"/>
    <p:sldId id="279" r:id="rId13"/>
    <p:sldId id="264" r:id="rId14"/>
    <p:sldId id="265" r:id="rId15"/>
    <p:sldId id="267" r:id="rId16"/>
    <p:sldId id="278" r:id="rId17"/>
    <p:sldId id="266" r:id="rId18"/>
    <p:sldId id="268" r:id="rId19"/>
    <p:sldId id="269" r:id="rId20"/>
    <p:sldId id="271" r:id="rId21"/>
    <p:sldId id="283" r:id="rId22"/>
    <p:sldId id="270" r:id="rId23"/>
    <p:sldId id="272" r:id="rId24"/>
    <p:sldId id="273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B3BA6-2091-459D-90CA-25E1FC9C157C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603D8-1724-44BF-A208-410B52AC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4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39756" y="6448071"/>
            <a:ext cx="1308867" cy="304799"/>
          </a:xfrm>
        </p:spPr>
        <p:txBody>
          <a:bodyPr/>
          <a:lstStyle>
            <a:lvl1pPr>
              <a:defRPr b="1">
                <a:solidFill>
                  <a:srgbClr val="FFC000">
                    <a:alpha val="60000"/>
                  </a:srgbClr>
                </a:solidFill>
                <a:effectLst/>
              </a:defRPr>
            </a:lvl1pPr>
          </a:lstStyle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92449" y="6448069"/>
            <a:ext cx="3859795" cy="304801"/>
          </a:xfrm>
        </p:spPr>
        <p:txBody>
          <a:bodyPr/>
          <a:lstStyle>
            <a:lvl1pPr algn="r">
              <a:defRPr b="1">
                <a:solidFill>
                  <a:srgbClr val="FFC000">
                    <a:alpha val="60000"/>
                  </a:srgbClr>
                </a:solidFill>
              </a:defRPr>
            </a:lvl1pPr>
          </a:lstStyle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C9D-74E9-434D-88E8-BC17C8262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32" y="1647865"/>
            <a:ext cx="8825658" cy="3329581"/>
          </a:xfrm>
        </p:spPr>
        <p:txBody>
          <a:bodyPr/>
          <a:lstStyle/>
          <a:p>
            <a:r>
              <a:rPr lang="en-CA" dirty="0"/>
              <a:t>Sideband Inversion, Carrier Suppression and all that...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CFA98-C271-4C93-B6F6-96E1839E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5276" y="6254931"/>
            <a:ext cx="1819358" cy="304799"/>
          </a:xfrm>
        </p:spPr>
        <p:txBody>
          <a:bodyPr/>
          <a:lstStyle/>
          <a:p>
            <a:r>
              <a:rPr lang="en-US" b="1" dirty="0">
                <a:solidFill>
                  <a:srgbClr val="FFC000">
                    <a:alpha val="60000"/>
                  </a:srgbClr>
                </a:solidFill>
              </a:rPr>
              <a:t>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F7EB0-CA0E-4A6A-9D07-3AFDA610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2" y="6254929"/>
            <a:ext cx="3859795" cy="304801"/>
          </a:xfrm>
        </p:spPr>
        <p:txBody>
          <a:bodyPr/>
          <a:lstStyle/>
          <a:p>
            <a:pPr algn="r"/>
            <a:r>
              <a:rPr lang="en-US" b="1" dirty="0">
                <a:solidFill>
                  <a:srgbClr val="FFC000"/>
                </a:solidFill>
              </a:rPr>
              <a:t>Dave VE3OOI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42FB5-56B4-4370-817C-2D6AEA76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F34E9-59B9-8CF4-5B9D-8F4DF147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470" y="52798"/>
            <a:ext cx="1457070" cy="1091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1B27C-F575-D5D7-B8D7-F8812B29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381" y="2195301"/>
            <a:ext cx="2432515" cy="3048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074D53-40C2-22FF-A04E-427C7A2FF422}"/>
              </a:ext>
            </a:extLst>
          </p:cNvPr>
          <p:cNvSpPr txBox="1"/>
          <p:nvPr/>
        </p:nvSpPr>
        <p:spPr>
          <a:xfrm>
            <a:off x="1154955" y="5210135"/>
            <a:ext cx="724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Note: This is only applicable if you are designing your own </a:t>
            </a:r>
            <a:r>
              <a:rPr lang="en-US" sz="1400" dirty="0" err="1">
                <a:solidFill>
                  <a:srgbClr val="FFFF00"/>
                </a:solidFill>
              </a:rPr>
              <a:t>Superhet</a:t>
            </a:r>
            <a:r>
              <a:rPr lang="en-US" sz="1400" dirty="0">
                <a:solidFill>
                  <a:srgbClr val="FFFF00"/>
                </a:solidFill>
              </a:rPr>
              <a:t> Radio. </a:t>
            </a:r>
          </a:p>
          <a:p>
            <a:pPr algn="ctr"/>
            <a:r>
              <a:rPr lang="en-US" sz="1400" dirty="0">
                <a:solidFill>
                  <a:srgbClr val="FFFF00"/>
                </a:solidFill>
              </a:rPr>
              <a:t>Kits and commercial radios account for sideband inversion</a:t>
            </a:r>
          </a:p>
        </p:txBody>
      </p:sp>
    </p:spTree>
    <p:extLst>
      <p:ext uri="{BB962C8B-B14F-4D97-AF65-F5344CB8AC3E}">
        <p14:creationId xmlns:p14="http://schemas.microsoft.com/office/powerpoint/2010/main" val="283938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D7482-A99C-4ACF-A78C-84139F08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78" y="195615"/>
            <a:ext cx="9404723" cy="923236"/>
          </a:xfrm>
        </p:spPr>
        <p:txBody>
          <a:bodyPr/>
          <a:lstStyle/>
          <a:p>
            <a:r>
              <a:rPr lang="en-CA" dirty="0"/>
              <a:t>SIDEBAND WITH AUDIO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EC840-D4A9-4775-8006-E1A166502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472F5-0A7D-4B62-82EF-BF63F0CB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1C573-050C-4DD4-947C-14BC9B3D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055A28-2976-4BA2-B4CE-BC23F0A0ECFA}"/>
              </a:ext>
            </a:extLst>
          </p:cNvPr>
          <p:cNvCxnSpPr/>
          <p:nvPr/>
        </p:nvCxnSpPr>
        <p:spPr>
          <a:xfrm>
            <a:off x="2243066" y="2935515"/>
            <a:ext cx="6357257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2AEFB8-589F-4DA6-8B17-F7873C407D15}"/>
              </a:ext>
            </a:extLst>
          </p:cNvPr>
          <p:cNvCxnSpPr/>
          <p:nvPr/>
        </p:nvCxnSpPr>
        <p:spPr>
          <a:xfrm flipV="1">
            <a:off x="5123429" y="1707606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CDEA05-F124-4BDB-9ECE-A4F73F1C3723}"/>
              </a:ext>
            </a:extLst>
          </p:cNvPr>
          <p:cNvCxnSpPr>
            <a:cxnSpLocks/>
          </p:cNvCxnSpPr>
          <p:nvPr/>
        </p:nvCxnSpPr>
        <p:spPr>
          <a:xfrm flipV="1">
            <a:off x="5544066" y="2308497"/>
            <a:ext cx="0" cy="6270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EA7C4F-31B5-4F26-B6C0-4ABC7BFAE9BD}"/>
              </a:ext>
            </a:extLst>
          </p:cNvPr>
          <p:cNvCxnSpPr>
            <a:cxnSpLocks/>
          </p:cNvCxnSpPr>
          <p:nvPr/>
        </p:nvCxnSpPr>
        <p:spPr>
          <a:xfrm flipV="1">
            <a:off x="4677563" y="2308497"/>
            <a:ext cx="0" cy="6270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7CA3A7-167B-4989-BD19-ABECD1B9FCF0}"/>
              </a:ext>
            </a:extLst>
          </p:cNvPr>
          <p:cNvSpPr/>
          <p:nvPr/>
        </p:nvSpPr>
        <p:spPr>
          <a:xfrm>
            <a:off x="4945211" y="1338273"/>
            <a:ext cx="386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B38988-1F01-4BE4-9BD8-E69E217C125A}"/>
              </a:ext>
            </a:extLst>
          </p:cNvPr>
          <p:cNvSpPr/>
          <p:nvPr/>
        </p:nvSpPr>
        <p:spPr>
          <a:xfrm>
            <a:off x="5421694" y="1956334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48AA1-F96B-4417-8C39-7ADC14DF9CE8}"/>
              </a:ext>
            </a:extLst>
          </p:cNvPr>
          <p:cNvSpPr/>
          <p:nvPr/>
        </p:nvSpPr>
        <p:spPr>
          <a:xfrm>
            <a:off x="4423043" y="2983489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CC6FF-BC17-4652-92D8-FEE4FF55ED94}"/>
              </a:ext>
            </a:extLst>
          </p:cNvPr>
          <p:cNvSpPr/>
          <p:nvPr/>
        </p:nvSpPr>
        <p:spPr>
          <a:xfrm>
            <a:off x="5273799" y="2983489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050C1B-3A08-48AE-828F-042617B8216F}"/>
              </a:ext>
            </a:extLst>
          </p:cNvPr>
          <p:cNvSpPr/>
          <p:nvPr/>
        </p:nvSpPr>
        <p:spPr>
          <a:xfrm>
            <a:off x="3986450" y="1958685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- Fa</a:t>
            </a:r>
            <a:endParaRPr lang="en-US" sz="1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DE9E2C-64F2-4029-B144-1A693D3C9645}"/>
              </a:ext>
            </a:extLst>
          </p:cNvPr>
          <p:cNvSpPr/>
          <p:nvPr/>
        </p:nvSpPr>
        <p:spPr>
          <a:xfrm>
            <a:off x="8600674" y="2781626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Frequency</a:t>
            </a:r>
            <a:endParaRPr lang="en-US" sz="14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0D57C4-3907-4BEF-814E-0D12289053D2}"/>
              </a:ext>
            </a:extLst>
          </p:cNvPr>
          <p:cNvCxnSpPr>
            <a:cxnSpLocks/>
          </p:cNvCxnSpPr>
          <p:nvPr/>
        </p:nvCxnSpPr>
        <p:spPr>
          <a:xfrm>
            <a:off x="5150022" y="5525279"/>
            <a:ext cx="5023404" cy="20813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54ABE4-1990-4DCF-AB5A-E6E9C7B7E74F}"/>
              </a:ext>
            </a:extLst>
          </p:cNvPr>
          <p:cNvCxnSpPr/>
          <p:nvPr/>
        </p:nvCxnSpPr>
        <p:spPr>
          <a:xfrm flipV="1">
            <a:off x="6696532" y="4318183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895E03-EEE1-4D10-851B-5DE15EA0DC4C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6710218" y="5597877"/>
            <a:ext cx="94901" cy="40629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147952D-E7D1-46E5-A3C1-B6541F12084C}"/>
              </a:ext>
            </a:extLst>
          </p:cNvPr>
          <p:cNvSpPr/>
          <p:nvPr/>
        </p:nvSpPr>
        <p:spPr>
          <a:xfrm>
            <a:off x="6518314" y="3948850"/>
            <a:ext cx="386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ACBC90-60E1-49C0-9717-31E85AC9F1CF}"/>
              </a:ext>
            </a:extLst>
          </p:cNvPr>
          <p:cNvSpPr/>
          <p:nvPr/>
        </p:nvSpPr>
        <p:spPr>
          <a:xfrm>
            <a:off x="6875734" y="4534352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0F00EE-D339-441E-B85F-36F44B4B6FAC}"/>
              </a:ext>
            </a:extLst>
          </p:cNvPr>
          <p:cNvSpPr/>
          <p:nvPr/>
        </p:nvSpPr>
        <p:spPr>
          <a:xfrm>
            <a:off x="5748746" y="4534352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- Fa</a:t>
            </a:r>
            <a:endParaRPr lang="en-US" sz="14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C3D7A4-FC56-4E0B-8D89-08D199E5646C}"/>
              </a:ext>
            </a:extLst>
          </p:cNvPr>
          <p:cNvSpPr/>
          <p:nvPr/>
        </p:nvSpPr>
        <p:spPr>
          <a:xfrm>
            <a:off x="10173777" y="5392203"/>
            <a:ext cx="1353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RF Frequency</a:t>
            </a:r>
            <a:endParaRPr lang="en-US" sz="1400" b="1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4470AF-33A2-4F08-BD47-0FFF50D96C09}"/>
              </a:ext>
            </a:extLst>
          </p:cNvPr>
          <p:cNvSpPr/>
          <p:nvPr/>
        </p:nvSpPr>
        <p:spPr>
          <a:xfrm rot="21417764">
            <a:off x="6720777" y="4891497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8BEF7E-D540-464F-A577-61EEE7CB5384}"/>
              </a:ext>
            </a:extLst>
          </p:cNvPr>
          <p:cNvSpPr/>
          <p:nvPr/>
        </p:nvSpPr>
        <p:spPr>
          <a:xfrm rot="222849" flipH="1">
            <a:off x="5738391" y="4897034"/>
            <a:ext cx="94044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FEA4FF-9A11-4CFA-9B0F-A0E4928DCE26}"/>
              </a:ext>
            </a:extLst>
          </p:cNvPr>
          <p:cNvSpPr/>
          <p:nvPr/>
        </p:nvSpPr>
        <p:spPr>
          <a:xfrm>
            <a:off x="6041142" y="5217502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01038F-4825-40D0-867A-F97DEA42F33C}"/>
              </a:ext>
            </a:extLst>
          </p:cNvPr>
          <p:cNvSpPr/>
          <p:nvPr/>
        </p:nvSpPr>
        <p:spPr>
          <a:xfrm>
            <a:off x="6805119" y="5186531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F87339-896A-4194-AE16-F81086A34E79}"/>
              </a:ext>
            </a:extLst>
          </p:cNvPr>
          <p:cNvSpPr/>
          <p:nvPr/>
        </p:nvSpPr>
        <p:spPr>
          <a:xfrm>
            <a:off x="5974603" y="6004169"/>
            <a:ext cx="1661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Low Frequency Audio</a:t>
            </a:r>
          </a:p>
          <a:p>
            <a:r>
              <a:rPr lang="en-CA" sz="1100" b="1" dirty="0"/>
              <a:t>(Closer to Carrier)</a:t>
            </a:r>
            <a:endParaRPr lang="en-US" sz="11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BCAA02-3E20-4A21-A933-250C931BC7E7}"/>
              </a:ext>
            </a:extLst>
          </p:cNvPr>
          <p:cNvCxnSpPr>
            <a:cxnSpLocks/>
          </p:cNvCxnSpPr>
          <p:nvPr/>
        </p:nvCxnSpPr>
        <p:spPr>
          <a:xfrm flipH="1" flipV="1">
            <a:off x="7628332" y="5566044"/>
            <a:ext cx="125006" cy="30789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53BECA0-4B37-4C3A-BD69-20D4DA161F47}"/>
              </a:ext>
            </a:extLst>
          </p:cNvPr>
          <p:cNvSpPr/>
          <p:nvPr/>
        </p:nvSpPr>
        <p:spPr>
          <a:xfrm>
            <a:off x="8246174" y="3742786"/>
            <a:ext cx="34492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i="1" dirty="0"/>
              <a:t>LSB is a reflection of USB and this is important when selecting BFO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DCDDA2-2760-4962-9900-158B637AD1DB}"/>
              </a:ext>
            </a:extLst>
          </p:cNvPr>
          <p:cNvSpPr/>
          <p:nvPr/>
        </p:nvSpPr>
        <p:spPr>
          <a:xfrm>
            <a:off x="7730451" y="5774201"/>
            <a:ext cx="17043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High Frequency Audio</a:t>
            </a:r>
          </a:p>
          <a:p>
            <a:r>
              <a:rPr lang="en-CA" sz="1100" b="1" dirty="0"/>
              <a:t>(Farther from Carrier)</a:t>
            </a:r>
            <a:endParaRPr lang="en-US" sz="11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72D250-641E-49D8-AE42-C2D32D40A884}"/>
              </a:ext>
            </a:extLst>
          </p:cNvPr>
          <p:cNvCxnSpPr>
            <a:cxnSpLocks/>
          </p:cNvCxnSpPr>
          <p:nvPr/>
        </p:nvCxnSpPr>
        <p:spPr>
          <a:xfrm flipV="1">
            <a:off x="5468886" y="5617256"/>
            <a:ext cx="217357" cy="33111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ABAD5DC-D973-4F0A-9D7D-30AF41D634BB}"/>
              </a:ext>
            </a:extLst>
          </p:cNvPr>
          <p:cNvSpPr/>
          <p:nvPr/>
        </p:nvSpPr>
        <p:spPr>
          <a:xfrm>
            <a:off x="3949686" y="6041124"/>
            <a:ext cx="17043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High Frequency Audio</a:t>
            </a:r>
          </a:p>
          <a:p>
            <a:r>
              <a:rPr lang="en-CA" sz="1100" b="1" dirty="0"/>
              <a:t>(Farther from Carrier)</a:t>
            </a:r>
            <a:endParaRPr lang="en-US" sz="1100" b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B86899-667F-EADC-2434-9E457FA01D45}"/>
              </a:ext>
            </a:extLst>
          </p:cNvPr>
          <p:cNvGrpSpPr/>
          <p:nvPr/>
        </p:nvGrpSpPr>
        <p:grpSpPr>
          <a:xfrm>
            <a:off x="7726540" y="1222009"/>
            <a:ext cx="931817" cy="682172"/>
            <a:chOff x="8576931" y="1288404"/>
            <a:chExt cx="931817" cy="682172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B713D62-F9BB-54EE-39D5-CDE133000D63}"/>
                </a:ext>
              </a:extLst>
            </p:cNvPr>
            <p:cNvSpPr/>
            <p:nvPr/>
          </p:nvSpPr>
          <p:spPr>
            <a:xfrm rot="21417764">
              <a:off x="8576931" y="1288404"/>
              <a:ext cx="931817" cy="682172"/>
            </a:xfrm>
            <a:custGeom>
              <a:avLst/>
              <a:gdLst>
                <a:gd name="connsiteX0" fmla="*/ 0 w 931817"/>
                <a:gd name="connsiteY0" fmla="*/ 621212 h 682172"/>
                <a:gd name="connsiteX1" fmla="*/ 217715 w 931817"/>
                <a:gd name="connsiteY1" fmla="*/ 11612 h 682172"/>
                <a:gd name="connsiteX2" fmla="*/ 374469 w 931817"/>
                <a:gd name="connsiteY2" fmla="*/ 211909 h 682172"/>
                <a:gd name="connsiteX3" fmla="*/ 478972 w 931817"/>
                <a:gd name="connsiteY3" fmla="*/ 98698 h 682172"/>
                <a:gd name="connsiteX4" fmla="*/ 548640 w 931817"/>
                <a:gd name="connsiteY4" fmla="*/ 394789 h 682172"/>
                <a:gd name="connsiteX5" fmla="*/ 635726 w 931817"/>
                <a:gd name="connsiteY5" fmla="*/ 238035 h 682172"/>
                <a:gd name="connsiteX6" fmla="*/ 748937 w 931817"/>
                <a:gd name="connsiteY6" fmla="*/ 612503 h 682172"/>
                <a:gd name="connsiteX7" fmla="*/ 827315 w 931817"/>
                <a:gd name="connsiteY7" fmla="*/ 89989 h 682172"/>
                <a:gd name="connsiteX8" fmla="*/ 931817 w 931817"/>
                <a:gd name="connsiteY8" fmla="*/ 682172 h 68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1817" h="682172">
                  <a:moveTo>
                    <a:pt x="0" y="621212"/>
                  </a:moveTo>
                  <a:cubicBezTo>
                    <a:pt x="77651" y="350520"/>
                    <a:pt x="155303" y="79829"/>
                    <a:pt x="217715" y="11612"/>
                  </a:cubicBezTo>
                  <a:cubicBezTo>
                    <a:pt x="280127" y="-56605"/>
                    <a:pt x="330926" y="197395"/>
                    <a:pt x="374469" y="211909"/>
                  </a:cubicBezTo>
                  <a:cubicBezTo>
                    <a:pt x="418012" y="226423"/>
                    <a:pt x="449944" y="68218"/>
                    <a:pt x="478972" y="98698"/>
                  </a:cubicBezTo>
                  <a:cubicBezTo>
                    <a:pt x="508001" y="129178"/>
                    <a:pt x="522514" y="371566"/>
                    <a:pt x="548640" y="394789"/>
                  </a:cubicBezTo>
                  <a:cubicBezTo>
                    <a:pt x="574766" y="418012"/>
                    <a:pt x="602343" y="201749"/>
                    <a:pt x="635726" y="238035"/>
                  </a:cubicBezTo>
                  <a:cubicBezTo>
                    <a:pt x="669109" y="274321"/>
                    <a:pt x="717006" y="637177"/>
                    <a:pt x="748937" y="612503"/>
                  </a:cubicBezTo>
                  <a:cubicBezTo>
                    <a:pt x="780868" y="587829"/>
                    <a:pt x="796835" y="78377"/>
                    <a:pt x="827315" y="89989"/>
                  </a:cubicBezTo>
                  <a:cubicBezTo>
                    <a:pt x="857795" y="101600"/>
                    <a:pt x="894806" y="391886"/>
                    <a:pt x="931817" y="682172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8EE1CD-795B-7DCD-A37D-67E99287AE7A}"/>
                </a:ext>
              </a:extLst>
            </p:cNvPr>
            <p:cNvSpPr txBox="1"/>
            <p:nvPr/>
          </p:nvSpPr>
          <p:spPr>
            <a:xfrm>
              <a:off x="8733945" y="1569548"/>
              <a:ext cx="4603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800" b="1" dirty="0"/>
                <a:t>Fa</a:t>
              </a:r>
              <a:endParaRPr lang="en-US" dirty="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DC1559-B537-AEEF-34E6-2E2E75AD954A}"/>
              </a:ext>
            </a:extLst>
          </p:cNvPr>
          <p:cNvCxnSpPr>
            <a:cxnSpLocks/>
          </p:cNvCxnSpPr>
          <p:nvPr/>
        </p:nvCxnSpPr>
        <p:spPr>
          <a:xfrm flipH="1">
            <a:off x="6157347" y="1707606"/>
            <a:ext cx="1551774" cy="36026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D8B494A-A515-9743-80E6-CCA44F8531EB}"/>
              </a:ext>
            </a:extLst>
          </p:cNvPr>
          <p:cNvCxnSpPr>
            <a:cxnSpLocks/>
          </p:cNvCxnSpPr>
          <p:nvPr/>
        </p:nvCxnSpPr>
        <p:spPr>
          <a:xfrm flipH="1" flipV="1">
            <a:off x="7736645" y="1918563"/>
            <a:ext cx="1103293" cy="51810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64B0E1E-31FF-7D3B-F09E-8807B5C41205}"/>
              </a:ext>
            </a:extLst>
          </p:cNvPr>
          <p:cNvSpPr txBox="1"/>
          <p:nvPr/>
        </p:nvSpPr>
        <p:spPr>
          <a:xfrm>
            <a:off x="8870069" y="2320407"/>
            <a:ext cx="2480166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CA" dirty="0"/>
              <a:t>Low Frequency Audio (say 100Hz)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D869FD4-BAF6-C18E-3804-DBDEAD39210B}"/>
              </a:ext>
            </a:extLst>
          </p:cNvPr>
          <p:cNvCxnSpPr>
            <a:cxnSpLocks/>
          </p:cNvCxnSpPr>
          <p:nvPr/>
        </p:nvCxnSpPr>
        <p:spPr>
          <a:xfrm flipH="1" flipV="1">
            <a:off x="8698059" y="1930744"/>
            <a:ext cx="141879" cy="22386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0EEDED0-975B-26EE-82EE-4B1982099A1F}"/>
              </a:ext>
            </a:extLst>
          </p:cNvPr>
          <p:cNvSpPr txBox="1"/>
          <p:nvPr/>
        </p:nvSpPr>
        <p:spPr>
          <a:xfrm>
            <a:off x="8862221" y="2018976"/>
            <a:ext cx="2454518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CA" dirty="0"/>
              <a:t>High Frequency Audio (say 3KHz)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BADC6-61C9-1AF6-F820-44CDADDEAA90}"/>
              </a:ext>
            </a:extLst>
          </p:cNvPr>
          <p:cNvSpPr txBox="1"/>
          <p:nvPr/>
        </p:nvSpPr>
        <p:spPr>
          <a:xfrm>
            <a:off x="382384" y="4147909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VERY IMPORTANT!!</a:t>
            </a:r>
            <a:endParaRPr lang="en-US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BDB02AB-A7EB-D455-E64E-A671BC3E4AB3}"/>
              </a:ext>
            </a:extLst>
          </p:cNvPr>
          <p:cNvSpPr/>
          <p:nvPr/>
        </p:nvSpPr>
        <p:spPr>
          <a:xfrm rot="8093646">
            <a:off x="8551017" y="943872"/>
            <a:ext cx="793920" cy="3815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Radio microphone with solid fill">
            <a:extLst>
              <a:ext uri="{FF2B5EF4-FFF2-40B4-BE49-F238E27FC236}">
                <a16:creationId xmlns:a16="http://schemas.microsoft.com/office/drawing/2014/main" id="{A569888F-7481-BAD7-9785-981400F43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2663" y="359722"/>
            <a:ext cx="704696" cy="7046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E55C58-8D41-B902-EB09-A11BF8324F07}"/>
              </a:ext>
            </a:extLst>
          </p:cNvPr>
          <p:cNvSpPr txBox="1"/>
          <p:nvPr/>
        </p:nvSpPr>
        <p:spPr>
          <a:xfrm>
            <a:off x="11465719" y="3650452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!!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2D8F6C-7964-550C-D3B4-006462E9E154}"/>
              </a:ext>
            </a:extLst>
          </p:cNvPr>
          <p:cNvCxnSpPr>
            <a:cxnSpLocks/>
          </p:cNvCxnSpPr>
          <p:nvPr/>
        </p:nvCxnSpPr>
        <p:spPr>
          <a:xfrm flipV="1">
            <a:off x="238662" y="5546092"/>
            <a:ext cx="2366451" cy="5995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6A5228-A60E-B695-4A54-03FA7FBA96D3}"/>
              </a:ext>
            </a:extLst>
          </p:cNvPr>
          <p:cNvGrpSpPr/>
          <p:nvPr/>
        </p:nvGrpSpPr>
        <p:grpSpPr>
          <a:xfrm>
            <a:off x="490070" y="4891969"/>
            <a:ext cx="931817" cy="682172"/>
            <a:chOff x="8576931" y="1288404"/>
            <a:chExt cx="931817" cy="68217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F723CCC-2E37-89CD-8E19-EAB7E3712755}"/>
                </a:ext>
              </a:extLst>
            </p:cNvPr>
            <p:cNvSpPr/>
            <p:nvPr/>
          </p:nvSpPr>
          <p:spPr>
            <a:xfrm rot="21417764">
              <a:off x="8576931" y="1288404"/>
              <a:ext cx="931817" cy="682172"/>
            </a:xfrm>
            <a:custGeom>
              <a:avLst/>
              <a:gdLst>
                <a:gd name="connsiteX0" fmla="*/ 0 w 931817"/>
                <a:gd name="connsiteY0" fmla="*/ 621212 h 682172"/>
                <a:gd name="connsiteX1" fmla="*/ 217715 w 931817"/>
                <a:gd name="connsiteY1" fmla="*/ 11612 h 682172"/>
                <a:gd name="connsiteX2" fmla="*/ 374469 w 931817"/>
                <a:gd name="connsiteY2" fmla="*/ 211909 h 682172"/>
                <a:gd name="connsiteX3" fmla="*/ 478972 w 931817"/>
                <a:gd name="connsiteY3" fmla="*/ 98698 h 682172"/>
                <a:gd name="connsiteX4" fmla="*/ 548640 w 931817"/>
                <a:gd name="connsiteY4" fmla="*/ 394789 h 682172"/>
                <a:gd name="connsiteX5" fmla="*/ 635726 w 931817"/>
                <a:gd name="connsiteY5" fmla="*/ 238035 h 682172"/>
                <a:gd name="connsiteX6" fmla="*/ 748937 w 931817"/>
                <a:gd name="connsiteY6" fmla="*/ 612503 h 682172"/>
                <a:gd name="connsiteX7" fmla="*/ 827315 w 931817"/>
                <a:gd name="connsiteY7" fmla="*/ 89989 h 682172"/>
                <a:gd name="connsiteX8" fmla="*/ 931817 w 931817"/>
                <a:gd name="connsiteY8" fmla="*/ 682172 h 68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1817" h="682172">
                  <a:moveTo>
                    <a:pt x="0" y="621212"/>
                  </a:moveTo>
                  <a:cubicBezTo>
                    <a:pt x="77651" y="350520"/>
                    <a:pt x="155303" y="79829"/>
                    <a:pt x="217715" y="11612"/>
                  </a:cubicBezTo>
                  <a:cubicBezTo>
                    <a:pt x="280127" y="-56605"/>
                    <a:pt x="330926" y="197395"/>
                    <a:pt x="374469" y="211909"/>
                  </a:cubicBezTo>
                  <a:cubicBezTo>
                    <a:pt x="418012" y="226423"/>
                    <a:pt x="449944" y="68218"/>
                    <a:pt x="478972" y="98698"/>
                  </a:cubicBezTo>
                  <a:cubicBezTo>
                    <a:pt x="508001" y="129178"/>
                    <a:pt x="522514" y="371566"/>
                    <a:pt x="548640" y="394789"/>
                  </a:cubicBezTo>
                  <a:cubicBezTo>
                    <a:pt x="574766" y="418012"/>
                    <a:pt x="602343" y="201749"/>
                    <a:pt x="635726" y="238035"/>
                  </a:cubicBezTo>
                  <a:cubicBezTo>
                    <a:pt x="669109" y="274321"/>
                    <a:pt x="717006" y="637177"/>
                    <a:pt x="748937" y="612503"/>
                  </a:cubicBezTo>
                  <a:cubicBezTo>
                    <a:pt x="780868" y="587829"/>
                    <a:pt x="796835" y="78377"/>
                    <a:pt x="827315" y="89989"/>
                  </a:cubicBezTo>
                  <a:cubicBezTo>
                    <a:pt x="857795" y="101600"/>
                    <a:pt x="894806" y="391886"/>
                    <a:pt x="931817" y="682172"/>
                  </a:cubicBezTo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72D3EA-BAA5-9BBB-A88B-5D8D98492789}"/>
                </a:ext>
              </a:extLst>
            </p:cNvPr>
            <p:cNvSpPr txBox="1"/>
            <p:nvPr/>
          </p:nvSpPr>
          <p:spPr>
            <a:xfrm>
              <a:off x="8721239" y="1515624"/>
              <a:ext cx="4603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800" b="1" dirty="0"/>
                <a:t>Fa</a:t>
              </a:r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626619C-6A28-1E28-1931-DD710DD87C79}"/>
              </a:ext>
            </a:extLst>
          </p:cNvPr>
          <p:cNvSpPr txBox="1"/>
          <p:nvPr/>
        </p:nvSpPr>
        <p:spPr>
          <a:xfrm>
            <a:off x="396489" y="5598829"/>
            <a:ext cx="1460656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r>
              <a:rPr lang="en-CA" dirty="0"/>
              <a:t>Audio Frequencies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BAD6652-3DC6-A7A1-08EF-30ED509F4568}"/>
              </a:ext>
            </a:extLst>
          </p:cNvPr>
          <p:cNvGrpSpPr/>
          <p:nvPr/>
        </p:nvGrpSpPr>
        <p:grpSpPr>
          <a:xfrm>
            <a:off x="3304915" y="4958917"/>
            <a:ext cx="862149" cy="848242"/>
            <a:chOff x="2865120" y="1685109"/>
            <a:chExt cx="975360" cy="94923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60A8D06-758D-9FEF-6F4D-58B8F2B8EC67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9658427-C969-4C63-A884-FDA5263F8BBF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4519D34-2F80-1D49-8A49-6A2ACFA09958}"/>
                </a:ext>
              </a:extLst>
            </p:cNvPr>
            <p:cNvCxnSpPr>
              <a:cxnSpLocks/>
              <a:stCxn id="51" idx="3"/>
              <a:endCxn id="51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516B1D-4A4C-9998-7EC1-3BE6FD651A11}"/>
              </a:ext>
            </a:extLst>
          </p:cNvPr>
          <p:cNvSpPr txBox="1"/>
          <p:nvPr/>
        </p:nvSpPr>
        <p:spPr>
          <a:xfrm>
            <a:off x="8414462" y="4426630"/>
            <a:ext cx="2914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C000"/>
                </a:solidFill>
              </a:rPr>
              <a:t>i.e., USB and LSB are identical but a mirror image</a:t>
            </a:r>
          </a:p>
        </p:txBody>
      </p:sp>
    </p:spTree>
    <p:extLst>
      <p:ext uri="{BB962C8B-B14F-4D97-AF65-F5344CB8AC3E}">
        <p14:creationId xmlns:p14="http://schemas.microsoft.com/office/powerpoint/2010/main" val="361408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3C1B-9752-48F9-97CB-B959F17C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22" y="271614"/>
            <a:ext cx="9404723" cy="1314231"/>
          </a:xfrm>
        </p:spPr>
        <p:txBody>
          <a:bodyPr/>
          <a:lstStyle/>
          <a:p>
            <a:r>
              <a:rPr lang="en-CA" dirty="0"/>
              <a:t>SINGLE SIDEBAND SUPRESSED CARRIER TRANSMISSION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8CD6-7F90-422A-8A56-FCEDA9FF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6542A-A093-4237-88ED-EB061ABA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42C59-2ADC-439A-84C7-825764CD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B37362-B20A-435B-ABBC-F37DFA1C06EF}"/>
              </a:ext>
            </a:extLst>
          </p:cNvPr>
          <p:cNvCxnSpPr/>
          <p:nvPr/>
        </p:nvCxnSpPr>
        <p:spPr>
          <a:xfrm>
            <a:off x="1447440" y="3221045"/>
            <a:ext cx="6357257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7C538E-74F5-4A3F-8008-E72C02F74860}"/>
              </a:ext>
            </a:extLst>
          </p:cNvPr>
          <p:cNvCxnSpPr>
            <a:cxnSpLocks/>
          </p:cNvCxnSpPr>
          <p:nvPr/>
        </p:nvCxnSpPr>
        <p:spPr>
          <a:xfrm>
            <a:off x="3683013" y="2610383"/>
            <a:ext cx="736481" cy="2875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EF81E5-7F3F-44CB-B848-04BCAD9A0E5E}"/>
              </a:ext>
            </a:extLst>
          </p:cNvPr>
          <p:cNvSpPr/>
          <p:nvPr/>
        </p:nvSpPr>
        <p:spPr>
          <a:xfrm>
            <a:off x="4415441" y="2132300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5344B-30A4-4992-9CD9-EB888652545E}"/>
              </a:ext>
            </a:extLst>
          </p:cNvPr>
          <p:cNvSpPr/>
          <p:nvPr/>
        </p:nvSpPr>
        <p:spPr>
          <a:xfrm>
            <a:off x="7839954" y="3067156"/>
            <a:ext cx="1353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RF Frequency</a:t>
            </a:r>
            <a:endParaRPr lang="en-US" sz="1400" b="1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BDE24F-E939-409D-91DD-12E43AFA997D}"/>
              </a:ext>
            </a:extLst>
          </p:cNvPr>
          <p:cNvSpPr/>
          <p:nvPr/>
        </p:nvSpPr>
        <p:spPr>
          <a:xfrm rot="21417764">
            <a:off x="4352048" y="2566450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C799A-7AA4-4A52-A8F2-E2A65E0B85F8}"/>
              </a:ext>
            </a:extLst>
          </p:cNvPr>
          <p:cNvSpPr/>
          <p:nvPr/>
        </p:nvSpPr>
        <p:spPr>
          <a:xfrm>
            <a:off x="4436390" y="2861484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4DB366-37C5-43D2-89F2-B0F7A6C45ED5}"/>
              </a:ext>
            </a:extLst>
          </p:cNvPr>
          <p:cNvSpPr/>
          <p:nvPr/>
        </p:nvSpPr>
        <p:spPr>
          <a:xfrm>
            <a:off x="2287313" y="2363193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Low Frequency Audio</a:t>
            </a:r>
            <a:endParaRPr lang="en-US" sz="11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8D7760-3B6A-4A54-9992-E9D8F293A68E}"/>
              </a:ext>
            </a:extLst>
          </p:cNvPr>
          <p:cNvCxnSpPr>
            <a:cxnSpLocks/>
          </p:cNvCxnSpPr>
          <p:nvPr/>
        </p:nvCxnSpPr>
        <p:spPr>
          <a:xfrm flipH="1">
            <a:off x="5312945" y="2713412"/>
            <a:ext cx="475535" cy="23901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B1712-B584-4EE5-A69D-60F5557A9275}"/>
              </a:ext>
            </a:extLst>
          </p:cNvPr>
          <p:cNvSpPr/>
          <p:nvPr/>
        </p:nvSpPr>
        <p:spPr>
          <a:xfrm>
            <a:off x="5722474" y="2581209"/>
            <a:ext cx="17043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High Frequency Audio</a:t>
            </a:r>
            <a:endParaRPr lang="en-US" sz="11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ED01F3-D2BF-4015-BFCE-4950426CE8AE}"/>
              </a:ext>
            </a:extLst>
          </p:cNvPr>
          <p:cNvCxnSpPr/>
          <p:nvPr/>
        </p:nvCxnSpPr>
        <p:spPr>
          <a:xfrm>
            <a:off x="1448623" y="5603807"/>
            <a:ext cx="6357257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E489AB-DBA2-4169-8F64-A0D4F70B81ED}"/>
              </a:ext>
            </a:extLst>
          </p:cNvPr>
          <p:cNvCxnSpPr/>
          <p:nvPr/>
        </p:nvCxnSpPr>
        <p:spPr>
          <a:xfrm flipV="1">
            <a:off x="5421073" y="4368657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5C61E8-F562-4CA7-842C-AF35FEC11A24}"/>
              </a:ext>
            </a:extLst>
          </p:cNvPr>
          <p:cNvSpPr/>
          <p:nvPr/>
        </p:nvSpPr>
        <p:spPr>
          <a:xfrm>
            <a:off x="4508188" y="4592067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F392B2-C716-4808-83FF-08F72C2EA6C2}"/>
              </a:ext>
            </a:extLst>
          </p:cNvPr>
          <p:cNvSpPr/>
          <p:nvPr/>
        </p:nvSpPr>
        <p:spPr>
          <a:xfrm>
            <a:off x="7806231" y="5449918"/>
            <a:ext cx="1353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RF Frequency</a:t>
            </a:r>
            <a:endParaRPr lang="en-US" sz="1400" b="1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881C09A-4A3F-4D33-8E9D-699C18B69BF4}"/>
              </a:ext>
            </a:extLst>
          </p:cNvPr>
          <p:cNvSpPr/>
          <p:nvPr/>
        </p:nvSpPr>
        <p:spPr>
          <a:xfrm rot="21417764">
            <a:off x="4353231" y="4949212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C6DBE5-6ACF-412B-8693-D937CE6A560B}"/>
              </a:ext>
            </a:extLst>
          </p:cNvPr>
          <p:cNvSpPr/>
          <p:nvPr/>
        </p:nvSpPr>
        <p:spPr>
          <a:xfrm>
            <a:off x="4437573" y="5244246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017398-8E38-44E0-9AFB-8152133FCDB3}"/>
              </a:ext>
            </a:extLst>
          </p:cNvPr>
          <p:cNvSpPr/>
          <p:nvPr/>
        </p:nvSpPr>
        <p:spPr>
          <a:xfrm>
            <a:off x="5275579" y="4047716"/>
            <a:ext cx="413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LO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9F9283-2B9A-455D-A9AD-31B5B48D5D17}"/>
              </a:ext>
            </a:extLst>
          </p:cNvPr>
          <p:cNvSpPr/>
          <p:nvPr/>
        </p:nvSpPr>
        <p:spPr>
          <a:xfrm>
            <a:off x="7128820" y="4242535"/>
            <a:ext cx="34492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i="1" dirty="0"/>
              <a:t>Placing LO on wrong side (and subtracting) will invert the audio. 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67A87B-2963-41D9-B5F9-8C15CC461A11}"/>
              </a:ext>
            </a:extLst>
          </p:cNvPr>
          <p:cNvCxnSpPr/>
          <p:nvPr/>
        </p:nvCxnSpPr>
        <p:spPr>
          <a:xfrm flipV="1">
            <a:off x="4241630" y="4379470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BA9A9FA-4973-4F14-B9C0-A7D1E15B858C}"/>
              </a:ext>
            </a:extLst>
          </p:cNvPr>
          <p:cNvSpPr/>
          <p:nvPr/>
        </p:nvSpPr>
        <p:spPr>
          <a:xfrm>
            <a:off x="4034682" y="4082190"/>
            <a:ext cx="413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LO</a:t>
            </a:r>
            <a:endParaRPr lang="en-US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3BAE1-ABD2-B7E8-81DF-2D936BCE4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52" y="2422435"/>
            <a:ext cx="404927" cy="63705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86570A-EAC5-7107-08FA-06C137706A62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458206" y="5654555"/>
            <a:ext cx="890952" cy="53607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9A16A0A-2355-C1EE-5A3B-8A73DB7833E0}"/>
              </a:ext>
            </a:extLst>
          </p:cNvPr>
          <p:cNvSpPr/>
          <p:nvPr/>
        </p:nvSpPr>
        <p:spPr>
          <a:xfrm>
            <a:off x="2627690" y="6190629"/>
            <a:ext cx="16610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Low Frequency Audio</a:t>
            </a:r>
          </a:p>
          <a:p>
            <a:r>
              <a:rPr lang="en-CA" sz="1100" b="1" dirty="0"/>
              <a:t>(Closer to Carrier)</a:t>
            </a:r>
            <a:endParaRPr lang="en-US" sz="11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8819B-F9B3-4EB1-CEC3-4C542FBFE993}"/>
              </a:ext>
            </a:extLst>
          </p:cNvPr>
          <p:cNvSpPr/>
          <p:nvPr/>
        </p:nvSpPr>
        <p:spPr>
          <a:xfrm>
            <a:off x="5395893" y="4936345"/>
            <a:ext cx="13356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000" b="1" dirty="0"/>
              <a:t>High Side Injection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BE24C-23F9-13F6-17D0-78D0D2740010}"/>
              </a:ext>
            </a:extLst>
          </p:cNvPr>
          <p:cNvSpPr/>
          <p:nvPr/>
        </p:nvSpPr>
        <p:spPr>
          <a:xfrm>
            <a:off x="2921793" y="4940596"/>
            <a:ext cx="12971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000" b="1" dirty="0"/>
              <a:t>Low Side Injection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70F52F-92C0-7D32-F941-C3FF7DB464CC}"/>
              </a:ext>
            </a:extLst>
          </p:cNvPr>
          <p:cNvSpPr/>
          <p:nvPr/>
        </p:nvSpPr>
        <p:spPr>
          <a:xfrm>
            <a:off x="4415441" y="2132300"/>
            <a:ext cx="349742" cy="307777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00B05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2116F9-3D11-41D6-B74C-25637A81759F}"/>
              </a:ext>
            </a:extLst>
          </p:cNvPr>
          <p:cNvCxnSpPr>
            <a:cxnSpLocks/>
          </p:cNvCxnSpPr>
          <p:nvPr/>
        </p:nvCxnSpPr>
        <p:spPr>
          <a:xfrm flipH="1">
            <a:off x="4722080" y="1862606"/>
            <a:ext cx="475535" cy="23901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8D440F-4B72-71D4-06E7-C3979A2B196B}"/>
              </a:ext>
            </a:extLst>
          </p:cNvPr>
          <p:cNvSpPr/>
          <p:nvPr/>
        </p:nvSpPr>
        <p:spPr>
          <a:xfrm>
            <a:off x="5165132" y="1729936"/>
            <a:ext cx="14734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Carrier Suppressed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1099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8A12-FA7D-2070-539C-58B0544B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165" y="2772931"/>
            <a:ext cx="5931670" cy="960870"/>
          </a:xfrm>
        </p:spPr>
        <p:txBody>
          <a:bodyPr/>
          <a:lstStyle/>
          <a:p>
            <a:r>
              <a:rPr lang="en-US" dirty="0"/>
              <a:t>LET'S BREAK IT DOWN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11960-055E-2BB1-665C-DD73D2C0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4B016-E6C5-7BFF-3AA4-DDA47EB8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D9999-0C3A-3AAC-89B0-2DB24EB8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783B-A0DA-4537-BBFF-F654CDFC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25757"/>
            <a:ext cx="9404723" cy="767687"/>
          </a:xfrm>
        </p:spPr>
        <p:txBody>
          <a:bodyPr/>
          <a:lstStyle/>
          <a:p>
            <a:r>
              <a:rPr lang="en-CA" dirty="0"/>
              <a:t>FIRST MIXER: GENERATE 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BB4E-4792-41E1-A1CB-6DD2ECBB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78" y="2680677"/>
            <a:ext cx="10931165" cy="3951566"/>
          </a:xfrm>
        </p:spPr>
        <p:txBody>
          <a:bodyPr>
            <a:normAutofit/>
          </a:bodyPr>
          <a:lstStyle/>
          <a:p>
            <a:r>
              <a:rPr lang="en-CA" dirty="0"/>
              <a:t>Recall for m=n=1, a mixer generates two frequencies:</a:t>
            </a:r>
          </a:p>
          <a:p>
            <a:pPr lvl="1"/>
            <a:r>
              <a:rPr lang="en-CA" dirty="0" err="1"/>
              <a:t>Fif</a:t>
            </a:r>
            <a:r>
              <a:rPr lang="en-CA" dirty="0"/>
              <a:t> = Flo + </a:t>
            </a:r>
            <a:r>
              <a:rPr lang="en-CA" dirty="0" err="1"/>
              <a:t>Frf</a:t>
            </a:r>
            <a:r>
              <a:rPr lang="en-CA" dirty="0"/>
              <a:t> </a:t>
            </a:r>
          </a:p>
          <a:p>
            <a:pPr lvl="1"/>
            <a:r>
              <a:rPr lang="en-CA" dirty="0" err="1"/>
              <a:t>Fif</a:t>
            </a:r>
            <a:r>
              <a:rPr lang="en-CA" dirty="0"/>
              <a:t> = Flo - </a:t>
            </a:r>
            <a:r>
              <a:rPr lang="en-CA" dirty="0" err="1"/>
              <a:t>Frf</a:t>
            </a:r>
            <a:r>
              <a:rPr lang="en-CA" dirty="0"/>
              <a:t> </a:t>
            </a:r>
          </a:p>
          <a:p>
            <a:r>
              <a:rPr lang="en-CA" dirty="0"/>
              <a:t>Sideband inversion is only when LO is higher than RF or IF (i.e., LO &gt; RF, or LO &gt; IF)</a:t>
            </a:r>
          </a:p>
          <a:p>
            <a:r>
              <a:rPr lang="en-CA" dirty="0"/>
              <a:t>If LO &gt; RF,  Need to subtract RF from LO to get IF</a:t>
            </a:r>
          </a:p>
          <a:p>
            <a:pPr lvl="1"/>
            <a:r>
              <a:rPr lang="en-CA" dirty="0" err="1"/>
              <a:t>Fif</a:t>
            </a:r>
            <a:r>
              <a:rPr lang="en-CA" dirty="0"/>
              <a:t> = Flo - </a:t>
            </a:r>
            <a:r>
              <a:rPr lang="en-CA" dirty="0" err="1"/>
              <a:t>Frf</a:t>
            </a:r>
            <a:r>
              <a:rPr lang="en-CA" dirty="0"/>
              <a:t> </a:t>
            </a:r>
          </a:p>
          <a:p>
            <a:pPr lvl="1"/>
            <a:r>
              <a:rPr lang="en-CA" dirty="0" err="1"/>
              <a:t>Fif</a:t>
            </a:r>
            <a:r>
              <a:rPr lang="en-CA" dirty="0"/>
              <a:t> = Flo + </a:t>
            </a:r>
            <a:r>
              <a:rPr lang="en-CA" dirty="0" err="1"/>
              <a:t>Frf</a:t>
            </a:r>
            <a:r>
              <a:rPr lang="en-CA" dirty="0"/>
              <a:t>  (unwanted image)</a:t>
            </a:r>
          </a:p>
          <a:p>
            <a:r>
              <a:rPr lang="en-CA" dirty="0"/>
              <a:t>If LO &lt; RF,  No inversion even if you subtract</a:t>
            </a:r>
          </a:p>
          <a:p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1BD15-6F71-40B2-8A0B-B01BB710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756" y="6469171"/>
            <a:ext cx="1308867" cy="304799"/>
          </a:xfrm>
        </p:spPr>
        <p:txBody>
          <a:bodyPr/>
          <a:lstStyle/>
          <a:p>
            <a:r>
              <a:rPr lang="en-US" dirty="0"/>
              <a:t>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DFBB6-3218-4EC6-8375-65304069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Dave VE3OOI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83B5B-F8D8-4FD6-900D-8EA20F78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3F882-2923-46A3-A25D-AC2D7F557A95}"/>
              </a:ext>
            </a:extLst>
          </p:cNvPr>
          <p:cNvGrpSpPr/>
          <p:nvPr/>
        </p:nvGrpSpPr>
        <p:grpSpPr>
          <a:xfrm>
            <a:off x="4145280" y="1063416"/>
            <a:ext cx="862149" cy="848242"/>
            <a:chOff x="2865120" y="1685109"/>
            <a:chExt cx="975360" cy="9492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01CF19-373A-4613-83B4-1F15D44E2DFD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0852DA-9BAA-48B3-A5DE-5092C5321C84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9BA15D-3910-424B-8922-6F206BE8F2CB}"/>
                </a:ext>
              </a:extLst>
            </p:cNvPr>
            <p:cNvCxnSpPr>
              <a:cxnSpLocks/>
              <a:stCxn id="8" idx="3"/>
              <a:endCxn id="8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736A6E-BE76-4C3E-8CA6-7E6CC9C49B43}"/>
              </a:ext>
            </a:extLst>
          </p:cNvPr>
          <p:cNvSpPr/>
          <p:nvPr/>
        </p:nvSpPr>
        <p:spPr>
          <a:xfrm>
            <a:off x="3331014" y="1317009"/>
            <a:ext cx="775063" cy="31229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4E747-537B-462F-9F54-B7425A6D6BA0}"/>
              </a:ext>
            </a:extLst>
          </p:cNvPr>
          <p:cNvSpPr/>
          <p:nvPr/>
        </p:nvSpPr>
        <p:spPr>
          <a:xfrm>
            <a:off x="3408076" y="1030500"/>
            <a:ext cx="437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Frf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C9C83D-1965-4541-9BFD-FF401288B60A}"/>
              </a:ext>
            </a:extLst>
          </p:cNvPr>
          <p:cNvSpPr/>
          <p:nvPr/>
        </p:nvSpPr>
        <p:spPr>
          <a:xfrm>
            <a:off x="5092340" y="1331392"/>
            <a:ext cx="775063" cy="3122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461FD-DE87-4804-86A1-1F6831360D6A}"/>
              </a:ext>
            </a:extLst>
          </p:cNvPr>
          <p:cNvSpPr/>
          <p:nvPr/>
        </p:nvSpPr>
        <p:spPr>
          <a:xfrm>
            <a:off x="5272121" y="1044530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Fif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8725A5-A7F2-4CEE-ABEB-074C9B700733}"/>
              </a:ext>
            </a:extLst>
          </p:cNvPr>
          <p:cNvSpPr/>
          <p:nvPr/>
        </p:nvSpPr>
        <p:spPr>
          <a:xfrm rot="16200000">
            <a:off x="4188823" y="2188460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0785B-CC83-4347-8CD8-F50BE5EED8B7}"/>
              </a:ext>
            </a:extLst>
          </p:cNvPr>
          <p:cNvSpPr/>
          <p:nvPr/>
        </p:nvSpPr>
        <p:spPr>
          <a:xfrm>
            <a:off x="4846459" y="2199013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Flo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D43EC-60D6-44BC-B413-58AAA33117FC}"/>
              </a:ext>
            </a:extLst>
          </p:cNvPr>
          <p:cNvSpPr/>
          <p:nvPr/>
        </p:nvSpPr>
        <p:spPr>
          <a:xfrm>
            <a:off x="6294274" y="1436743"/>
            <a:ext cx="4597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 err="1"/>
              <a:t>Frf</a:t>
            </a:r>
            <a:r>
              <a:rPr lang="en-CA" sz="1200" b="1" dirty="0"/>
              <a:t> = Radio Frequency input (modulated carrier suppressed)</a:t>
            </a:r>
            <a:endParaRPr lang="en-US" sz="1200" b="1" dirty="0"/>
          </a:p>
          <a:p>
            <a:r>
              <a:rPr lang="en-CA" sz="1200" b="1" dirty="0"/>
              <a:t>Flo = Local Oscillator Frequency</a:t>
            </a:r>
          </a:p>
          <a:p>
            <a:r>
              <a:rPr lang="en-CA" sz="1200" b="1" dirty="0" err="1"/>
              <a:t>Fif</a:t>
            </a:r>
            <a:r>
              <a:rPr lang="en-CA" sz="1200" b="1" dirty="0"/>
              <a:t> = Intermediate Frequency</a:t>
            </a:r>
            <a:endParaRPr lang="en-US" sz="1200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E5C090-BB76-4196-9EAC-AB11E694B2A2}"/>
              </a:ext>
            </a:extLst>
          </p:cNvPr>
          <p:cNvCxnSpPr/>
          <p:nvPr/>
        </p:nvCxnSpPr>
        <p:spPr>
          <a:xfrm>
            <a:off x="4420209" y="6172743"/>
            <a:ext cx="6357257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94791C-CF61-4474-8A7F-6D76EC29A9BA}"/>
              </a:ext>
            </a:extLst>
          </p:cNvPr>
          <p:cNvCxnSpPr/>
          <p:nvPr/>
        </p:nvCxnSpPr>
        <p:spPr>
          <a:xfrm flipV="1">
            <a:off x="7300572" y="4944834"/>
            <a:ext cx="0" cy="12279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62E885-6165-4E34-9CCD-374C826D8D41}"/>
              </a:ext>
            </a:extLst>
          </p:cNvPr>
          <p:cNvCxnSpPr>
            <a:cxnSpLocks/>
          </p:cNvCxnSpPr>
          <p:nvPr/>
        </p:nvCxnSpPr>
        <p:spPr>
          <a:xfrm flipV="1">
            <a:off x="8827197" y="4944834"/>
            <a:ext cx="0" cy="124097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0792E0-7944-4F4A-8D21-F3887A2FB14B}"/>
              </a:ext>
            </a:extLst>
          </p:cNvPr>
          <p:cNvCxnSpPr>
            <a:cxnSpLocks/>
          </p:cNvCxnSpPr>
          <p:nvPr/>
        </p:nvCxnSpPr>
        <p:spPr>
          <a:xfrm flipV="1">
            <a:off x="7973758" y="4965640"/>
            <a:ext cx="0" cy="1220168"/>
          </a:xfrm>
          <a:prstGeom prst="straightConnector1">
            <a:avLst/>
          </a:prstGeom>
          <a:ln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0A30D1D-FA54-476C-9186-2058EDD3E1D6}"/>
              </a:ext>
            </a:extLst>
          </p:cNvPr>
          <p:cNvSpPr/>
          <p:nvPr/>
        </p:nvSpPr>
        <p:spPr>
          <a:xfrm>
            <a:off x="8612234" y="4637057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Flo</a:t>
            </a:r>
            <a:endParaRPr lang="en-US" sz="1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355955-53F4-4F1F-B3D3-27BF5D661E04}"/>
              </a:ext>
            </a:extLst>
          </p:cNvPr>
          <p:cNvSpPr/>
          <p:nvPr/>
        </p:nvSpPr>
        <p:spPr>
          <a:xfrm>
            <a:off x="10777817" y="6018854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Frequency</a:t>
            </a:r>
            <a:endParaRPr lang="en-US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7BC853-1512-4BDF-B3D5-41772A5756AE}"/>
              </a:ext>
            </a:extLst>
          </p:cNvPr>
          <p:cNvSpPr/>
          <p:nvPr/>
        </p:nvSpPr>
        <p:spPr>
          <a:xfrm>
            <a:off x="7118471" y="4613070"/>
            <a:ext cx="364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 err="1"/>
              <a:t>Fif</a:t>
            </a:r>
            <a:endParaRPr lang="en-US" sz="14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4C80F4-B7E7-42B1-A7F1-A125827936A9}"/>
              </a:ext>
            </a:extLst>
          </p:cNvPr>
          <p:cNvSpPr/>
          <p:nvPr/>
        </p:nvSpPr>
        <p:spPr>
          <a:xfrm>
            <a:off x="7838568" y="4626873"/>
            <a:ext cx="378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 err="1"/>
              <a:t>Frf</a:t>
            </a:r>
            <a:endParaRPr lang="en-US" sz="14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C243CC-A6ED-1C45-6433-EA160421FAB8}"/>
              </a:ext>
            </a:extLst>
          </p:cNvPr>
          <p:cNvCxnSpPr/>
          <p:nvPr/>
        </p:nvCxnSpPr>
        <p:spPr>
          <a:xfrm flipV="1">
            <a:off x="9727711" y="4965640"/>
            <a:ext cx="0" cy="1227909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EF06DC-CD8E-29B9-764A-4FCF86D2F588}"/>
              </a:ext>
            </a:extLst>
          </p:cNvPr>
          <p:cNvSpPr/>
          <p:nvPr/>
        </p:nvSpPr>
        <p:spPr>
          <a:xfrm>
            <a:off x="9355735" y="4442420"/>
            <a:ext cx="893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Fif</a:t>
            </a:r>
            <a:r>
              <a:rPr lang="en-CA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algn="ctr"/>
            <a:r>
              <a:rPr lang="en-CA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(Image)</a:t>
            </a:r>
            <a:endParaRPr 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ED237C-24BA-72F9-BD34-3E345D57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196" y="1122857"/>
            <a:ext cx="404927" cy="6370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CAE0A0-9688-E8E5-458D-50CB194F2E71}"/>
              </a:ext>
            </a:extLst>
          </p:cNvPr>
          <p:cNvSpPr txBox="1"/>
          <p:nvPr/>
        </p:nvSpPr>
        <p:spPr>
          <a:xfrm>
            <a:off x="4732500" y="6372942"/>
            <a:ext cx="204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IF somewhere below LO</a:t>
            </a:r>
            <a:endParaRPr lang="en-US" sz="12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816333-4551-6517-CF1A-22743075C904}"/>
              </a:ext>
            </a:extLst>
          </p:cNvPr>
          <p:cNvCxnSpPr>
            <a:cxnSpLocks/>
          </p:cNvCxnSpPr>
          <p:nvPr/>
        </p:nvCxnSpPr>
        <p:spPr>
          <a:xfrm flipV="1">
            <a:off x="6637155" y="6285075"/>
            <a:ext cx="683099" cy="18409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4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783B-A0DA-4537-BBFF-F654CDFC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1" y="225757"/>
            <a:ext cx="9118302" cy="767687"/>
          </a:xfrm>
        </p:spPr>
        <p:txBody>
          <a:bodyPr/>
          <a:lstStyle/>
          <a:p>
            <a:r>
              <a:rPr lang="en-CA" dirty="0"/>
              <a:t>FIRST MIXER: GENERATE MODULATED 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BB4E-4792-41E1-A1CB-6DD2ECBB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78" y="1914676"/>
            <a:ext cx="11455531" cy="4351188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Recall, for modulated carrier </a:t>
            </a:r>
          </a:p>
          <a:p>
            <a:pPr lvl="1"/>
            <a:r>
              <a:rPr lang="en-CA" dirty="0" err="1"/>
              <a:t>Fmd</a:t>
            </a:r>
            <a:r>
              <a:rPr lang="en-CA" dirty="0"/>
              <a:t> = Fc + Fa (USB)</a:t>
            </a:r>
          </a:p>
          <a:p>
            <a:pPr lvl="1"/>
            <a:r>
              <a:rPr lang="en-CA" dirty="0" err="1"/>
              <a:t>Fmd</a:t>
            </a:r>
            <a:r>
              <a:rPr lang="en-CA" dirty="0"/>
              <a:t> = Fc - Fa (LSB) </a:t>
            </a:r>
          </a:p>
          <a:p>
            <a:r>
              <a:rPr lang="en-CA" dirty="0"/>
              <a:t>If we inject </a:t>
            </a:r>
            <a:r>
              <a:rPr lang="en-CA" dirty="0" err="1"/>
              <a:t>Fmd</a:t>
            </a:r>
            <a:r>
              <a:rPr lang="en-CA" dirty="0"/>
              <a:t> into mixer, what is the IF.  </a:t>
            </a:r>
          </a:p>
          <a:p>
            <a:pPr lvl="1"/>
            <a:r>
              <a:rPr lang="en-CA" dirty="0" err="1"/>
              <a:t>Fif</a:t>
            </a:r>
            <a:r>
              <a:rPr lang="en-CA" dirty="0"/>
              <a:t> = Flo + </a:t>
            </a:r>
            <a:r>
              <a:rPr lang="en-CA" dirty="0" err="1"/>
              <a:t>Fmd</a:t>
            </a:r>
            <a:endParaRPr lang="en-CA" dirty="0"/>
          </a:p>
          <a:p>
            <a:pPr lvl="1"/>
            <a:r>
              <a:rPr lang="en-CA" dirty="0" err="1"/>
              <a:t>Fif</a:t>
            </a:r>
            <a:r>
              <a:rPr lang="en-CA" dirty="0"/>
              <a:t> = Flo - </a:t>
            </a:r>
            <a:r>
              <a:rPr lang="en-CA" dirty="0" err="1"/>
              <a:t>Fmd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Only focus on subtraction part of mixed artifact</a:t>
            </a:r>
          </a:p>
          <a:p>
            <a:pPr lvl="1"/>
            <a:r>
              <a:rPr lang="en-CA" dirty="0" err="1"/>
              <a:t>Fif</a:t>
            </a:r>
            <a:r>
              <a:rPr lang="en-CA" dirty="0"/>
              <a:t> = Flo – (Fc + Fa) (USB) </a:t>
            </a:r>
          </a:p>
          <a:p>
            <a:pPr lvl="1"/>
            <a:r>
              <a:rPr lang="en-CA" dirty="0" err="1"/>
              <a:t>Fif</a:t>
            </a:r>
            <a:r>
              <a:rPr lang="en-CA" dirty="0"/>
              <a:t> = Flo – (Fc - Fa) (LSB) </a:t>
            </a:r>
          </a:p>
          <a:p>
            <a:r>
              <a:rPr lang="en-CA" dirty="0"/>
              <a:t>Expand and you get</a:t>
            </a:r>
          </a:p>
          <a:p>
            <a:pPr lvl="1"/>
            <a:r>
              <a:rPr lang="en-CA" dirty="0" err="1"/>
              <a:t>Fif</a:t>
            </a:r>
            <a:r>
              <a:rPr lang="en-CA" dirty="0"/>
              <a:t> = Flo – Fc - Fa (was USB) </a:t>
            </a:r>
          </a:p>
          <a:p>
            <a:pPr lvl="1"/>
            <a:r>
              <a:rPr lang="en-CA" dirty="0" err="1"/>
              <a:t>Fif</a:t>
            </a:r>
            <a:r>
              <a:rPr lang="en-CA" dirty="0"/>
              <a:t> = Flo – Fc + Fa (was LSB) </a:t>
            </a:r>
          </a:p>
          <a:p>
            <a:r>
              <a:rPr lang="en-CA" dirty="0" err="1"/>
              <a:t>Buf</a:t>
            </a:r>
            <a:r>
              <a:rPr lang="en-CA" dirty="0"/>
              <a:t> </a:t>
            </a:r>
            <a:r>
              <a:rPr lang="en-CA" dirty="0" err="1"/>
              <a:t>Fif</a:t>
            </a:r>
            <a:r>
              <a:rPr lang="en-CA" dirty="0"/>
              <a:t> = Flo – Fc and so</a:t>
            </a:r>
          </a:p>
          <a:p>
            <a:pPr lvl="1"/>
            <a:r>
              <a:rPr lang="en-CA" dirty="0"/>
              <a:t>F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n-CA" dirty="0" err="1"/>
              <a:t>Fif</a:t>
            </a:r>
            <a:r>
              <a:rPr lang="en-CA" dirty="0"/>
              <a:t> - Fa (now LSB, was USB) </a:t>
            </a:r>
          </a:p>
          <a:p>
            <a:pPr lvl="1"/>
            <a:r>
              <a:rPr lang="en-CA" dirty="0"/>
              <a:t>F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Fif</a:t>
            </a:r>
            <a:r>
              <a:rPr lang="en-CA" dirty="0"/>
              <a:t> + Fa (now USB, was LSB)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1BD15-6F71-40B2-8A0B-B01BB710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DFBB6-3218-4EC6-8375-65304069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Dave VE3OOI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83B5B-F8D8-4FD6-900D-8EA20F78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3F882-2923-46A3-A25D-AC2D7F557A95}"/>
              </a:ext>
            </a:extLst>
          </p:cNvPr>
          <p:cNvGrpSpPr/>
          <p:nvPr/>
        </p:nvGrpSpPr>
        <p:grpSpPr>
          <a:xfrm>
            <a:off x="7528532" y="1304622"/>
            <a:ext cx="862149" cy="848242"/>
            <a:chOff x="2865120" y="1685109"/>
            <a:chExt cx="975360" cy="9492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01CF19-373A-4613-83B4-1F15D44E2DFD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0852DA-9BAA-48B3-A5DE-5092C5321C84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9BA15D-3910-424B-8922-6F206BE8F2CB}"/>
                </a:ext>
              </a:extLst>
            </p:cNvPr>
            <p:cNvCxnSpPr>
              <a:cxnSpLocks/>
              <a:stCxn id="8" idx="3"/>
              <a:endCxn id="8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736A6E-BE76-4C3E-8CA6-7E6CC9C49B43}"/>
              </a:ext>
            </a:extLst>
          </p:cNvPr>
          <p:cNvSpPr/>
          <p:nvPr/>
        </p:nvSpPr>
        <p:spPr>
          <a:xfrm>
            <a:off x="6714266" y="1558215"/>
            <a:ext cx="775063" cy="31229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4E747-537B-462F-9F54-B7425A6D6BA0}"/>
              </a:ext>
            </a:extLst>
          </p:cNvPr>
          <p:cNvSpPr/>
          <p:nvPr/>
        </p:nvSpPr>
        <p:spPr>
          <a:xfrm>
            <a:off x="6674309" y="1271706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Fmd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C9C83D-1965-4541-9BFD-FF401288B60A}"/>
              </a:ext>
            </a:extLst>
          </p:cNvPr>
          <p:cNvSpPr/>
          <p:nvPr/>
        </p:nvSpPr>
        <p:spPr>
          <a:xfrm>
            <a:off x="8475592" y="1572598"/>
            <a:ext cx="775063" cy="3122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461FD-DE87-4804-86A1-1F6831360D6A}"/>
              </a:ext>
            </a:extLst>
          </p:cNvPr>
          <p:cNvSpPr/>
          <p:nvPr/>
        </p:nvSpPr>
        <p:spPr>
          <a:xfrm>
            <a:off x="8655373" y="1285736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Fif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8725A5-A7F2-4CEE-ABEB-074C9B700733}"/>
              </a:ext>
            </a:extLst>
          </p:cNvPr>
          <p:cNvSpPr/>
          <p:nvPr/>
        </p:nvSpPr>
        <p:spPr>
          <a:xfrm rot="16200000">
            <a:off x="7572075" y="2429666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0785B-CC83-4347-8CD8-F50BE5EED8B7}"/>
              </a:ext>
            </a:extLst>
          </p:cNvPr>
          <p:cNvSpPr/>
          <p:nvPr/>
        </p:nvSpPr>
        <p:spPr>
          <a:xfrm>
            <a:off x="8229711" y="2440219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Flo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D43EC-60D6-44BC-B413-58AAA33117FC}"/>
              </a:ext>
            </a:extLst>
          </p:cNvPr>
          <p:cNvSpPr/>
          <p:nvPr/>
        </p:nvSpPr>
        <p:spPr>
          <a:xfrm>
            <a:off x="6029143" y="3053661"/>
            <a:ext cx="52613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 err="1"/>
              <a:t>Fmd</a:t>
            </a:r>
            <a:r>
              <a:rPr lang="en-CA" sz="1200" b="1" dirty="0"/>
              <a:t> = Modulated Radio Frequency input (carrier supressed LSB/USB)</a:t>
            </a:r>
            <a:endParaRPr lang="en-US" sz="1200" b="1" dirty="0"/>
          </a:p>
          <a:p>
            <a:r>
              <a:rPr lang="en-CA" sz="1200" b="1" dirty="0"/>
              <a:t>Flo = Local Oscillator Frequency</a:t>
            </a:r>
          </a:p>
          <a:p>
            <a:r>
              <a:rPr lang="en-CA" sz="1200" b="1" dirty="0" err="1"/>
              <a:t>Fif</a:t>
            </a:r>
            <a:r>
              <a:rPr lang="en-CA" sz="1200" b="1" dirty="0"/>
              <a:t> = Intermediate Frequency</a:t>
            </a:r>
          </a:p>
          <a:p>
            <a:r>
              <a:rPr lang="en-CA" sz="1200" b="1" dirty="0"/>
              <a:t>Fa = Audio Frequency that modulates carrier</a:t>
            </a:r>
            <a:endParaRPr lang="en-US" sz="1200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E5C090-BB76-4196-9EAC-AB11E694B2A2}"/>
              </a:ext>
            </a:extLst>
          </p:cNvPr>
          <p:cNvCxnSpPr/>
          <p:nvPr/>
        </p:nvCxnSpPr>
        <p:spPr>
          <a:xfrm>
            <a:off x="4420209" y="6172743"/>
            <a:ext cx="6357257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94791C-CF61-4474-8A7F-6D76EC29A9BA}"/>
              </a:ext>
            </a:extLst>
          </p:cNvPr>
          <p:cNvCxnSpPr/>
          <p:nvPr/>
        </p:nvCxnSpPr>
        <p:spPr>
          <a:xfrm flipV="1">
            <a:off x="7300572" y="4944834"/>
            <a:ext cx="0" cy="12279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62E885-6165-4E34-9CCD-374C826D8D41}"/>
              </a:ext>
            </a:extLst>
          </p:cNvPr>
          <p:cNvCxnSpPr>
            <a:cxnSpLocks/>
          </p:cNvCxnSpPr>
          <p:nvPr/>
        </p:nvCxnSpPr>
        <p:spPr>
          <a:xfrm flipV="1">
            <a:off x="9336599" y="4944834"/>
            <a:ext cx="0" cy="124097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0792E0-7944-4F4A-8D21-F3887A2FB14B}"/>
              </a:ext>
            </a:extLst>
          </p:cNvPr>
          <p:cNvCxnSpPr>
            <a:cxnSpLocks/>
          </p:cNvCxnSpPr>
          <p:nvPr/>
        </p:nvCxnSpPr>
        <p:spPr>
          <a:xfrm flipV="1">
            <a:off x="7817702" y="4965640"/>
            <a:ext cx="0" cy="1220168"/>
          </a:xfrm>
          <a:prstGeom prst="straightConnector1">
            <a:avLst/>
          </a:prstGeom>
          <a:ln>
            <a:solidFill>
              <a:schemeClr val="bg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0A30D1D-FA54-476C-9186-2058EDD3E1D6}"/>
              </a:ext>
            </a:extLst>
          </p:cNvPr>
          <p:cNvSpPr/>
          <p:nvPr/>
        </p:nvSpPr>
        <p:spPr>
          <a:xfrm>
            <a:off x="9121636" y="4637057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Flo</a:t>
            </a:r>
            <a:endParaRPr lang="en-US" sz="1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355955-53F4-4F1F-B3D3-27BF5D661E04}"/>
              </a:ext>
            </a:extLst>
          </p:cNvPr>
          <p:cNvSpPr/>
          <p:nvPr/>
        </p:nvSpPr>
        <p:spPr>
          <a:xfrm>
            <a:off x="10777817" y="6018854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Frequency</a:t>
            </a:r>
            <a:endParaRPr lang="en-US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7BC853-1512-4BDF-B3D5-41772A5756AE}"/>
              </a:ext>
            </a:extLst>
          </p:cNvPr>
          <p:cNvSpPr/>
          <p:nvPr/>
        </p:nvSpPr>
        <p:spPr>
          <a:xfrm>
            <a:off x="7118471" y="4613070"/>
            <a:ext cx="364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 err="1"/>
              <a:t>Fif</a:t>
            </a:r>
            <a:endParaRPr lang="en-US" sz="14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4C80F4-B7E7-42B1-A7F1-A125827936A9}"/>
              </a:ext>
            </a:extLst>
          </p:cNvPr>
          <p:cNvSpPr/>
          <p:nvPr/>
        </p:nvSpPr>
        <p:spPr>
          <a:xfrm>
            <a:off x="7673393" y="4597144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 err="1"/>
              <a:t>Fif</a:t>
            </a:r>
            <a:r>
              <a:rPr lang="en-CA" sz="1400" dirty="0"/>
              <a:t> + Fa</a:t>
            </a:r>
            <a:endParaRPr lang="en-US" sz="14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2A8372-47AE-4165-9BD1-B561944720F5}"/>
              </a:ext>
            </a:extLst>
          </p:cNvPr>
          <p:cNvCxnSpPr>
            <a:cxnSpLocks/>
          </p:cNvCxnSpPr>
          <p:nvPr/>
        </p:nvCxnSpPr>
        <p:spPr>
          <a:xfrm flipV="1">
            <a:off x="6768187" y="4965640"/>
            <a:ext cx="0" cy="1220168"/>
          </a:xfrm>
          <a:prstGeom prst="straightConnector1">
            <a:avLst/>
          </a:prstGeom>
          <a:ln>
            <a:solidFill>
              <a:schemeClr val="bg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58971F9-F638-483A-8AAC-989B13F8AF1C}"/>
              </a:ext>
            </a:extLst>
          </p:cNvPr>
          <p:cNvSpPr/>
          <p:nvPr/>
        </p:nvSpPr>
        <p:spPr>
          <a:xfrm>
            <a:off x="6205749" y="4641096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 err="1"/>
              <a:t>Fif</a:t>
            </a:r>
            <a:r>
              <a:rPr lang="en-CA" sz="1400" dirty="0"/>
              <a:t> - Fa</a:t>
            </a:r>
            <a:endParaRPr lang="en-US" sz="1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1BF41B-960D-481A-B64D-71CBEE0DF3E1}"/>
              </a:ext>
            </a:extLst>
          </p:cNvPr>
          <p:cNvCxnSpPr>
            <a:cxnSpLocks/>
          </p:cNvCxnSpPr>
          <p:nvPr/>
        </p:nvCxnSpPr>
        <p:spPr>
          <a:xfrm flipV="1">
            <a:off x="6545291" y="6214269"/>
            <a:ext cx="207869" cy="32146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D8BE4D-DAB5-4126-81DF-761465DBBB4C}"/>
              </a:ext>
            </a:extLst>
          </p:cNvPr>
          <p:cNvCxnSpPr>
            <a:cxnSpLocks/>
          </p:cNvCxnSpPr>
          <p:nvPr/>
        </p:nvCxnSpPr>
        <p:spPr>
          <a:xfrm flipH="1" flipV="1">
            <a:off x="7834601" y="6201061"/>
            <a:ext cx="125006" cy="30789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982E7F-80B0-4122-8977-AC2A5313A241}"/>
              </a:ext>
            </a:extLst>
          </p:cNvPr>
          <p:cNvSpPr/>
          <p:nvPr/>
        </p:nvSpPr>
        <p:spPr>
          <a:xfrm>
            <a:off x="7959607" y="6451797"/>
            <a:ext cx="22236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Was LSB now USB after mixing </a:t>
            </a:r>
            <a:endParaRPr lang="en-US" sz="11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CEE27-5DF0-4863-869B-437D8812CA80}"/>
              </a:ext>
            </a:extLst>
          </p:cNvPr>
          <p:cNvSpPr/>
          <p:nvPr/>
        </p:nvSpPr>
        <p:spPr>
          <a:xfrm>
            <a:off x="4443801" y="6480680"/>
            <a:ext cx="21836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Was USB now LSB after mixing</a:t>
            </a:r>
            <a:endParaRPr lang="en-US" sz="11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01CCE8-0E97-34B2-5B13-C3184579EEF7}"/>
              </a:ext>
            </a:extLst>
          </p:cNvPr>
          <p:cNvSpPr/>
          <p:nvPr/>
        </p:nvSpPr>
        <p:spPr>
          <a:xfrm>
            <a:off x="176009" y="2236219"/>
            <a:ext cx="577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000" i="1" dirty="0">
                <a:solidFill>
                  <a:srgbClr val="FFFF00"/>
                </a:solidFill>
              </a:rPr>
              <a:t>See</a:t>
            </a:r>
          </a:p>
          <a:p>
            <a:pPr algn="ctr"/>
            <a:r>
              <a:rPr lang="en-CA" sz="1000" i="1" dirty="0">
                <a:solidFill>
                  <a:srgbClr val="FFFF00"/>
                </a:solidFill>
              </a:rPr>
              <a:t>Slide 9</a:t>
            </a:r>
            <a:endParaRPr lang="en-US" sz="1000" b="1" i="1" dirty="0">
              <a:solidFill>
                <a:srgbClr val="FFFF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401466-B7A6-BE74-CCAC-E2B5ADD2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669" y="1381334"/>
            <a:ext cx="404927" cy="6370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6466D71-1F36-EE75-44A1-A722F88190DF}"/>
              </a:ext>
            </a:extLst>
          </p:cNvPr>
          <p:cNvSpPr/>
          <p:nvPr/>
        </p:nvSpPr>
        <p:spPr>
          <a:xfrm>
            <a:off x="6654242" y="1818662"/>
            <a:ext cx="715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000" i="1" dirty="0">
                <a:solidFill>
                  <a:srgbClr val="FFFF00"/>
                </a:solidFill>
              </a:rPr>
              <a:t>RF from </a:t>
            </a:r>
          </a:p>
          <a:p>
            <a:pPr algn="ctr"/>
            <a:r>
              <a:rPr lang="en-CA" sz="1000" b="1" i="1" dirty="0">
                <a:solidFill>
                  <a:srgbClr val="FFFF00"/>
                </a:solidFill>
              </a:rPr>
              <a:t>Antenna</a:t>
            </a:r>
            <a:endParaRPr lang="en-US" sz="10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86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783B-A0DA-4537-BBFF-F654CDFC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25757"/>
            <a:ext cx="9404723" cy="767687"/>
          </a:xfrm>
        </p:spPr>
        <p:txBody>
          <a:bodyPr/>
          <a:lstStyle/>
          <a:p>
            <a:r>
              <a:rPr lang="en-CA" dirty="0"/>
              <a:t>ALTERNATE VIEW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1BD15-6F71-40B2-8A0B-B01BB710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DFBB6-3218-4EC6-8375-65304069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4045" y="6212299"/>
            <a:ext cx="3859795" cy="304801"/>
          </a:xfrm>
        </p:spPr>
        <p:txBody>
          <a:bodyPr/>
          <a:lstStyle/>
          <a:p>
            <a:r>
              <a:rPr lang="en-US" dirty="0"/>
              <a:t>Dave VE3OOI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83B5B-F8D8-4FD6-900D-8EA20F78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3F882-2923-46A3-A25D-AC2D7F557A95}"/>
              </a:ext>
            </a:extLst>
          </p:cNvPr>
          <p:cNvGrpSpPr/>
          <p:nvPr/>
        </p:nvGrpSpPr>
        <p:grpSpPr>
          <a:xfrm>
            <a:off x="4441371" y="1769327"/>
            <a:ext cx="862149" cy="848242"/>
            <a:chOff x="2865120" y="1685109"/>
            <a:chExt cx="975360" cy="9492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01CF19-373A-4613-83B4-1F15D44E2DFD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0852DA-9BAA-48B3-A5DE-5092C5321C84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9BA15D-3910-424B-8922-6F206BE8F2CB}"/>
                </a:ext>
              </a:extLst>
            </p:cNvPr>
            <p:cNvCxnSpPr>
              <a:cxnSpLocks/>
              <a:stCxn id="8" idx="3"/>
              <a:endCxn id="8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736A6E-BE76-4C3E-8CA6-7E6CC9C49B43}"/>
              </a:ext>
            </a:extLst>
          </p:cNvPr>
          <p:cNvSpPr/>
          <p:nvPr/>
        </p:nvSpPr>
        <p:spPr>
          <a:xfrm>
            <a:off x="3627105" y="2022920"/>
            <a:ext cx="775063" cy="31229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4E747-537B-462F-9F54-B7425A6D6BA0}"/>
              </a:ext>
            </a:extLst>
          </p:cNvPr>
          <p:cNvSpPr/>
          <p:nvPr/>
        </p:nvSpPr>
        <p:spPr>
          <a:xfrm>
            <a:off x="3587148" y="1736411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Fmd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C9C83D-1965-4541-9BFD-FF401288B60A}"/>
              </a:ext>
            </a:extLst>
          </p:cNvPr>
          <p:cNvSpPr/>
          <p:nvPr/>
        </p:nvSpPr>
        <p:spPr>
          <a:xfrm>
            <a:off x="5388431" y="2037303"/>
            <a:ext cx="775063" cy="31229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461FD-DE87-4804-86A1-1F6831360D6A}"/>
              </a:ext>
            </a:extLst>
          </p:cNvPr>
          <p:cNvSpPr/>
          <p:nvPr/>
        </p:nvSpPr>
        <p:spPr>
          <a:xfrm>
            <a:off x="5568212" y="1750441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Fif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8725A5-A7F2-4CEE-ABEB-074C9B700733}"/>
              </a:ext>
            </a:extLst>
          </p:cNvPr>
          <p:cNvSpPr/>
          <p:nvPr/>
        </p:nvSpPr>
        <p:spPr>
          <a:xfrm rot="16200000">
            <a:off x="4484914" y="2894371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0785B-CC83-4347-8CD8-F50BE5EED8B7}"/>
              </a:ext>
            </a:extLst>
          </p:cNvPr>
          <p:cNvSpPr/>
          <p:nvPr/>
        </p:nvSpPr>
        <p:spPr>
          <a:xfrm>
            <a:off x="5142550" y="2904924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Flo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D43EC-60D6-44BC-B413-58AAA33117FC}"/>
              </a:ext>
            </a:extLst>
          </p:cNvPr>
          <p:cNvSpPr/>
          <p:nvPr/>
        </p:nvSpPr>
        <p:spPr>
          <a:xfrm>
            <a:off x="6428186" y="1825009"/>
            <a:ext cx="4193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 err="1"/>
              <a:t>Fmd</a:t>
            </a:r>
            <a:r>
              <a:rPr lang="en-CA" sz="1200" b="1" dirty="0"/>
              <a:t> = Modulated Radio Frequency input (modulated)</a:t>
            </a:r>
            <a:endParaRPr lang="en-US" sz="1200" b="1" dirty="0"/>
          </a:p>
          <a:p>
            <a:r>
              <a:rPr lang="en-CA" sz="1200" b="1" dirty="0"/>
              <a:t>Flo = Local Oscillator Frequency</a:t>
            </a:r>
          </a:p>
          <a:p>
            <a:r>
              <a:rPr lang="en-CA" sz="1200" b="1" dirty="0" err="1"/>
              <a:t>Fif</a:t>
            </a:r>
            <a:r>
              <a:rPr lang="en-CA" sz="1200" b="1" dirty="0"/>
              <a:t> = Intermediate Frequency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E5C090-BB76-4196-9EAC-AB11E694B2A2}"/>
              </a:ext>
            </a:extLst>
          </p:cNvPr>
          <p:cNvCxnSpPr>
            <a:cxnSpLocks/>
          </p:cNvCxnSpPr>
          <p:nvPr/>
        </p:nvCxnSpPr>
        <p:spPr>
          <a:xfrm flipV="1">
            <a:off x="384789" y="5981222"/>
            <a:ext cx="876774" cy="583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62E885-6165-4E34-9CCD-374C826D8D41}"/>
              </a:ext>
            </a:extLst>
          </p:cNvPr>
          <p:cNvCxnSpPr>
            <a:cxnSpLocks/>
          </p:cNvCxnSpPr>
          <p:nvPr/>
        </p:nvCxnSpPr>
        <p:spPr>
          <a:xfrm flipV="1">
            <a:off x="803072" y="4740248"/>
            <a:ext cx="0" cy="12409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0A30D1D-FA54-476C-9186-2058EDD3E1D6}"/>
              </a:ext>
            </a:extLst>
          </p:cNvPr>
          <p:cNvSpPr/>
          <p:nvPr/>
        </p:nvSpPr>
        <p:spPr>
          <a:xfrm>
            <a:off x="581372" y="4424190"/>
            <a:ext cx="429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b="1" dirty="0"/>
              <a:t>Flo</a:t>
            </a:r>
            <a:endParaRPr lang="en-US" sz="14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48AB9E-2F96-48E6-8EBD-9DBBCB22A943}"/>
              </a:ext>
            </a:extLst>
          </p:cNvPr>
          <p:cNvCxnSpPr>
            <a:cxnSpLocks/>
          </p:cNvCxnSpPr>
          <p:nvPr/>
        </p:nvCxnSpPr>
        <p:spPr>
          <a:xfrm>
            <a:off x="3782185" y="3685448"/>
            <a:ext cx="1010194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83F2CF-B394-4EE5-8AB7-28EAC4C8F2C7}"/>
              </a:ext>
            </a:extLst>
          </p:cNvPr>
          <p:cNvCxnSpPr>
            <a:cxnSpLocks/>
          </p:cNvCxnSpPr>
          <p:nvPr/>
        </p:nvCxnSpPr>
        <p:spPr>
          <a:xfrm flipV="1">
            <a:off x="4444938" y="3186811"/>
            <a:ext cx="0" cy="5117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A6433FF-06BA-4C07-BD24-1EA763533D59}"/>
              </a:ext>
            </a:extLst>
          </p:cNvPr>
          <p:cNvSpPr/>
          <p:nvPr/>
        </p:nvSpPr>
        <p:spPr>
          <a:xfrm>
            <a:off x="4229975" y="2905920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Flo</a:t>
            </a:r>
            <a:endParaRPr lang="en-US" sz="1400" b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BC90EA9-C868-428B-80BC-D8EB2E0FAAE5}"/>
              </a:ext>
            </a:extLst>
          </p:cNvPr>
          <p:cNvCxnSpPr>
            <a:cxnSpLocks/>
          </p:cNvCxnSpPr>
          <p:nvPr/>
        </p:nvCxnSpPr>
        <p:spPr>
          <a:xfrm>
            <a:off x="1569660" y="2291899"/>
            <a:ext cx="1746687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535820-2F03-47DA-9A6B-56367FF32CD7}"/>
              </a:ext>
            </a:extLst>
          </p:cNvPr>
          <p:cNvCxnSpPr>
            <a:cxnSpLocks/>
          </p:cNvCxnSpPr>
          <p:nvPr/>
        </p:nvCxnSpPr>
        <p:spPr>
          <a:xfrm>
            <a:off x="1393184" y="1681237"/>
            <a:ext cx="736481" cy="2875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3D3941A-4F3E-4F61-BBFC-FB80837D7088}"/>
              </a:ext>
            </a:extLst>
          </p:cNvPr>
          <p:cNvSpPr/>
          <p:nvPr/>
        </p:nvSpPr>
        <p:spPr>
          <a:xfrm rot="21417764">
            <a:off x="2062219" y="1637304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1B3A03-2828-4D74-87C7-EE4755FE52C6}"/>
              </a:ext>
            </a:extLst>
          </p:cNvPr>
          <p:cNvSpPr/>
          <p:nvPr/>
        </p:nvSpPr>
        <p:spPr>
          <a:xfrm>
            <a:off x="2146561" y="1932338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8ED3A5-0C72-405E-8D2B-5880B2C62854}"/>
              </a:ext>
            </a:extLst>
          </p:cNvPr>
          <p:cNvSpPr/>
          <p:nvPr/>
        </p:nvSpPr>
        <p:spPr>
          <a:xfrm>
            <a:off x="794770" y="1456291"/>
            <a:ext cx="736479" cy="422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b="1" dirty="0"/>
              <a:t>Low Frequency Audio</a:t>
            </a:r>
            <a:endParaRPr lang="en-US" sz="700" b="1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AE1C9B-0C2B-4420-9D55-C717453F373A}"/>
              </a:ext>
            </a:extLst>
          </p:cNvPr>
          <p:cNvCxnSpPr>
            <a:cxnSpLocks/>
          </p:cNvCxnSpPr>
          <p:nvPr/>
        </p:nvCxnSpPr>
        <p:spPr>
          <a:xfrm flipH="1">
            <a:off x="2906818" y="1578499"/>
            <a:ext cx="475535" cy="23901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732BD-F25F-479C-8182-309F8CCD2F14}"/>
              </a:ext>
            </a:extLst>
          </p:cNvPr>
          <p:cNvSpPr/>
          <p:nvPr/>
        </p:nvSpPr>
        <p:spPr>
          <a:xfrm>
            <a:off x="3382353" y="1441210"/>
            <a:ext cx="7364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b="1" dirty="0"/>
              <a:t>High Frequency Audio</a:t>
            </a:r>
            <a:endParaRPr lang="en-US" sz="700" b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9D6453-3E40-4E17-8727-2FDFBDA1839A}"/>
              </a:ext>
            </a:extLst>
          </p:cNvPr>
          <p:cNvCxnSpPr>
            <a:cxnSpLocks/>
          </p:cNvCxnSpPr>
          <p:nvPr/>
        </p:nvCxnSpPr>
        <p:spPr>
          <a:xfrm>
            <a:off x="1912561" y="4939337"/>
            <a:ext cx="477675" cy="74082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99EE869-C471-42FD-ACDB-A06E292CA855}"/>
              </a:ext>
            </a:extLst>
          </p:cNvPr>
          <p:cNvSpPr/>
          <p:nvPr/>
        </p:nvSpPr>
        <p:spPr>
          <a:xfrm rot="21417764">
            <a:off x="2322790" y="5348686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7435AF-2AFE-488F-B9FE-808C4DF2CF72}"/>
              </a:ext>
            </a:extLst>
          </p:cNvPr>
          <p:cNvSpPr/>
          <p:nvPr/>
        </p:nvSpPr>
        <p:spPr>
          <a:xfrm>
            <a:off x="2407132" y="5643720"/>
            <a:ext cx="494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F9BD4AB-4520-4B4A-8AF7-C6EC9B52629E}"/>
              </a:ext>
            </a:extLst>
          </p:cNvPr>
          <p:cNvSpPr/>
          <p:nvPr/>
        </p:nvSpPr>
        <p:spPr>
          <a:xfrm>
            <a:off x="1519760" y="4638197"/>
            <a:ext cx="7364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b="1" dirty="0"/>
              <a:t>Low Frequency Audio</a:t>
            </a:r>
            <a:endParaRPr lang="en-US" sz="700" b="1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83DA30-EC79-4E76-B7E7-3C7E13DF423F}"/>
              </a:ext>
            </a:extLst>
          </p:cNvPr>
          <p:cNvCxnSpPr>
            <a:cxnSpLocks/>
          </p:cNvCxnSpPr>
          <p:nvPr/>
        </p:nvCxnSpPr>
        <p:spPr>
          <a:xfrm flipH="1">
            <a:off x="3167390" y="4957914"/>
            <a:ext cx="173544" cy="57097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9A4EE3F-BAC6-4CC7-B307-62CFF1101319}"/>
              </a:ext>
            </a:extLst>
          </p:cNvPr>
          <p:cNvSpPr/>
          <p:nvPr/>
        </p:nvSpPr>
        <p:spPr>
          <a:xfrm>
            <a:off x="3167390" y="4523953"/>
            <a:ext cx="7364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b="1" dirty="0"/>
              <a:t>High Frequency Audio</a:t>
            </a:r>
            <a:endParaRPr lang="en-US" sz="7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5AB595F-9AAB-47A7-996E-23DDF296219C}"/>
              </a:ext>
            </a:extLst>
          </p:cNvPr>
          <p:cNvCxnSpPr>
            <a:cxnSpLocks/>
          </p:cNvCxnSpPr>
          <p:nvPr/>
        </p:nvCxnSpPr>
        <p:spPr>
          <a:xfrm flipV="1">
            <a:off x="2305371" y="4753394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86B3B2D-F9F4-4E40-9844-9F8BEBD55609}"/>
              </a:ext>
            </a:extLst>
          </p:cNvPr>
          <p:cNvSpPr/>
          <p:nvPr/>
        </p:nvSpPr>
        <p:spPr>
          <a:xfrm>
            <a:off x="2112048" y="4456114"/>
            <a:ext cx="3866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108C09-A31C-46A1-A568-FEAF61BD7C45}"/>
              </a:ext>
            </a:extLst>
          </p:cNvPr>
          <p:cNvCxnSpPr>
            <a:cxnSpLocks/>
          </p:cNvCxnSpPr>
          <p:nvPr/>
        </p:nvCxnSpPr>
        <p:spPr>
          <a:xfrm flipV="1">
            <a:off x="5628793" y="5931572"/>
            <a:ext cx="2766270" cy="1566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72412D1-6386-4676-ABEE-E36274215B48}"/>
              </a:ext>
            </a:extLst>
          </p:cNvPr>
          <p:cNvSpPr/>
          <p:nvPr/>
        </p:nvSpPr>
        <p:spPr>
          <a:xfrm>
            <a:off x="8435284" y="5745522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Frequency</a:t>
            </a:r>
            <a:endParaRPr lang="en-US" sz="1400" b="1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71DA5FF-24C9-45BB-9E13-247A35970F45}"/>
              </a:ext>
            </a:extLst>
          </p:cNvPr>
          <p:cNvCxnSpPr>
            <a:cxnSpLocks/>
          </p:cNvCxnSpPr>
          <p:nvPr/>
        </p:nvCxnSpPr>
        <p:spPr>
          <a:xfrm>
            <a:off x="5969688" y="5340455"/>
            <a:ext cx="736481" cy="28754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73B04D88-5584-4E19-BFFC-9B7454D34D46}"/>
              </a:ext>
            </a:extLst>
          </p:cNvPr>
          <p:cNvSpPr/>
          <p:nvPr/>
        </p:nvSpPr>
        <p:spPr>
          <a:xfrm>
            <a:off x="5371274" y="5115509"/>
            <a:ext cx="73647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b="1" dirty="0"/>
              <a:t>High Frequency Audio</a:t>
            </a:r>
            <a:endParaRPr lang="en-US" sz="700" b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BB2AD23-4F07-48EF-AD8A-B7B355EB2972}"/>
              </a:ext>
            </a:extLst>
          </p:cNvPr>
          <p:cNvCxnSpPr>
            <a:cxnSpLocks/>
          </p:cNvCxnSpPr>
          <p:nvPr/>
        </p:nvCxnSpPr>
        <p:spPr>
          <a:xfrm flipH="1">
            <a:off x="7483322" y="5237717"/>
            <a:ext cx="475535" cy="23901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CD67E44-7B46-4FCC-B716-8FFF7F33388E}"/>
              </a:ext>
            </a:extLst>
          </p:cNvPr>
          <p:cNvSpPr/>
          <p:nvPr/>
        </p:nvSpPr>
        <p:spPr>
          <a:xfrm>
            <a:off x="7958857" y="5100428"/>
            <a:ext cx="7364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00" b="1" dirty="0"/>
              <a:t>Low Frequency Audio</a:t>
            </a:r>
            <a:endParaRPr lang="en-US" sz="7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223C004-492D-4E0D-BEF7-BABFA3104395}"/>
              </a:ext>
            </a:extLst>
          </p:cNvPr>
          <p:cNvSpPr/>
          <p:nvPr/>
        </p:nvSpPr>
        <p:spPr>
          <a:xfrm>
            <a:off x="6958831" y="4908558"/>
            <a:ext cx="364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 err="1"/>
              <a:t>Fif</a:t>
            </a:r>
            <a:endParaRPr lang="en-US" sz="1400" b="1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AEC2F5D-5552-4656-A474-2F947DC875A4}"/>
              </a:ext>
            </a:extLst>
          </p:cNvPr>
          <p:cNvSpPr/>
          <p:nvPr/>
        </p:nvSpPr>
        <p:spPr>
          <a:xfrm rot="222849" flipH="1">
            <a:off x="6685463" y="5292474"/>
            <a:ext cx="94044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36BFF1-6489-4207-9615-225D08D060E9}"/>
              </a:ext>
            </a:extLst>
          </p:cNvPr>
          <p:cNvSpPr/>
          <p:nvPr/>
        </p:nvSpPr>
        <p:spPr>
          <a:xfrm>
            <a:off x="6958831" y="5612941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1573A4-3672-46F4-9CB0-326659D5F603}"/>
              </a:ext>
            </a:extLst>
          </p:cNvPr>
          <p:cNvSpPr txBox="1"/>
          <p:nvPr/>
        </p:nvSpPr>
        <p:spPr>
          <a:xfrm>
            <a:off x="2148801" y="6040790"/>
            <a:ext cx="300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>
                <a:solidFill>
                  <a:srgbClr val="FFFF00"/>
                </a:solidFill>
              </a:rPr>
              <a:t>10</a:t>
            </a:r>
            <a:endParaRPr lang="en-US" sz="800" b="1" dirty="0">
              <a:solidFill>
                <a:srgbClr val="FFFF0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EB6356-C164-40CF-92DF-FDF18F9DAA06}"/>
              </a:ext>
            </a:extLst>
          </p:cNvPr>
          <p:cNvSpPr txBox="1"/>
          <p:nvPr/>
        </p:nvSpPr>
        <p:spPr>
          <a:xfrm>
            <a:off x="3137429" y="6055066"/>
            <a:ext cx="300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>
                <a:solidFill>
                  <a:srgbClr val="FFFF00"/>
                </a:solidFill>
              </a:rPr>
              <a:t>20</a:t>
            </a:r>
            <a:endParaRPr lang="en-US" sz="800" b="1" dirty="0">
              <a:solidFill>
                <a:srgbClr val="FFFF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340F9E8-78EA-439B-832C-838F226056F7}"/>
              </a:ext>
            </a:extLst>
          </p:cNvPr>
          <p:cNvSpPr txBox="1"/>
          <p:nvPr/>
        </p:nvSpPr>
        <p:spPr>
          <a:xfrm>
            <a:off x="608955" y="6019972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b="1" dirty="0">
                <a:solidFill>
                  <a:srgbClr val="FFFF00"/>
                </a:solidFill>
              </a:rPr>
              <a:t>100</a:t>
            </a:r>
            <a:endParaRPr lang="en-US" sz="800" b="1" dirty="0">
              <a:solidFill>
                <a:srgbClr val="FFFF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4AECD6C-EB7B-454D-94AB-95DBDC7D054D}"/>
              </a:ext>
            </a:extLst>
          </p:cNvPr>
          <p:cNvSpPr txBox="1"/>
          <p:nvPr/>
        </p:nvSpPr>
        <p:spPr>
          <a:xfrm>
            <a:off x="7419213" y="6008294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b="1" dirty="0">
                <a:solidFill>
                  <a:srgbClr val="FFFF00"/>
                </a:solidFill>
              </a:rPr>
              <a:t>90</a:t>
            </a:r>
            <a:endParaRPr lang="en-US" sz="800" b="1" dirty="0">
              <a:solidFill>
                <a:srgbClr val="FFFF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AA8E8E-0939-4836-9306-42DA8276EF01}"/>
              </a:ext>
            </a:extLst>
          </p:cNvPr>
          <p:cNvSpPr txBox="1"/>
          <p:nvPr/>
        </p:nvSpPr>
        <p:spPr>
          <a:xfrm>
            <a:off x="6514314" y="5992230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b="1" dirty="0">
                <a:solidFill>
                  <a:srgbClr val="FFFF00"/>
                </a:solidFill>
              </a:rPr>
              <a:t>80</a:t>
            </a:r>
            <a:endParaRPr lang="en-US" sz="800" b="1" dirty="0">
              <a:solidFill>
                <a:srgbClr val="FFFF0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EC70A1-8C8F-4CD1-93F8-AA748F50149A}"/>
              </a:ext>
            </a:extLst>
          </p:cNvPr>
          <p:cNvSpPr txBox="1"/>
          <p:nvPr/>
        </p:nvSpPr>
        <p:spPr>
          <a:xfrm>
            <a:off x="1243379" y="5268496"/>
            <a:ext cx="574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MINUS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146ACAA-A4E9-4876-89C7-F4689979F2F6}"/>
              </a:ext>
            </a:extLst>
          </p:cNvPr>
          <p:cNvCxnSpPr>
            <a:cxnSpLocks/>
          </p:cNvCxnSpPr>
          <p:nvPr/>
        </p:nvCxnSpPr>
        <p:spPr>
          <a:xfrm>
            <a:off x="1867658" y="5992230"/>
            <a:ext cx="1746687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6F02CA1-362B-4AA2-9189-131032773CA5}"/>
              </a:ext>
            </a:extLst>
          </p:cNvPr>
          <p:cNvSpPr txBox="1"/>
          <p:nvPr/>
        </p:nvSpPr>
        <p:spPr>
          <a:xfrm>
            <a:off x="4200127" y="5214952"/>
            <a:ext cx="667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EQUALS</a:t>
            </a:r>
            <a:endParaRPr 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1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A682-2593-27F2-059F-C12DF1E7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327" y="2242952"/>
            <a:ext cx="7184243" cy="1490850"/>
          </a:xfrm>
        </p:spPr>
        <p:txBody>
          <a:bodyPr/>
          <a:lstStyle/>
          <a:p>
            <a:pPr algn="ctr"/>
            <a:r>
              <a:rPr lang="en-US" dirty="0"/>
              <a:t>ADDRESS IN TRANSMIT CHAIN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36EC-8907-0699-61AA-E2FA90E4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B463D-E6B4-090F-82C4-420CA0FB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47885-467B-8744-C2E1-FECAFCF1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17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0246-2016-41FE-A7A6-299789AF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37" y="182752"/>
            <a:ext cx="10021889" cy="1400530"/>
          </a:xfrm>
        </p:spPr>
        <p:txBody>
          <a:bodyPr/>
          <a:lstStyle/>
          <a:p>
            <a:r>
              <a:rPr lang="en-CA" dirty="0"/>
              <a:t>CARRIER SUPRESSION:</a:t>
            </a:r>
            <a:br>
              <a:rPr lang="en-CA" dirty="0"/>
            </a:br>
            <a:r>
              <a:rPr lang="en-CA" dirty="0"/>
              <a:t>Why is Sideband Inversion Important?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1F967-7C1D-4102-8E41-90E4BFA9C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72B4B-E779-4E78-8FD9-622B4A1C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5B2BD-5FEB-4A95-B7AC-98D353B9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358-3AD0-4E1C-871D-5E03B84E41C3}"/>
              </a:ext>
            </a:extLst>
          </p:cNvPr>
          <p:cNvCxnSpPr/>
          <p:nvPr/>
        </p:nvCxnSpPr>
        <p:spPr>
          <a:xfrm>
            <a:off x="919364" y="3104806"/>
            <a:ext cx="6357257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559B3-359A-48F2-B82D-D1695286C70D}"/>
              </a:ext>
            </a:extLst>
          </p:cNvPr>
          <p:cNvCxnSpPr/>
          <p:nvPr/>
        </p:nvCxnSpPr>
        <p:spPr>
          <a:xfrm flipV="1">
            <a:off x="3799727" y="1876897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C1E14E-EF37-4008-BCA4-F55BA9657FAB}"/>
              </a:ext>
            </a:extLst>
          </p:cNvPr>
          <p:cNvCxnSpPr>
            <a:cxnSpLocks/>
          </p:cNvCxnSpPr>
          <p:nvPr/>
        </p:nvCxnSpPr>
        <p:spPr>
          <a:xfrm flipV="1">
            <a:off x="4220364" y="2477788"/>
            <a:ext cx="0" cy="6270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84DB16-5578-479B-97FF-3EF8F8B04635}"/>
              </a:ext>
            </a:extLst>
          </p:cNvPr>
          <p:cNvCxnSpPr>
            <a:cxnSpLocks/>
          </p:cNvCxnSpPr>
          <p:nvPr/>
        </p:nvCxnSpPr>
        <p:spPr>
          <a:xfrm flipV="1">
            <a:off x="3353861" y="2477788"/>
            <a:ext cx="0" cy="6270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0B31258-4D31-44BA-94C4-8A865AB3DCDE}"/>
              </a:ext>
            </a:extLst>
          </p:cNvPr>
          <p:cNvSpPr/>
          <p:nvPr/>
        </p:nvSpPr>
        <p:spPr>
          <a:xfrm>
            <a:off x="3621509" y="1507564"/>
            <a:ext cx="386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FEE3E8-9486-4656-85A2-EC5FD0177849}"/>
              </a:ext>
            </a:extLst>
          </p:cNvPr>
          <p:cNvSpPr/>
          <p:nvPr/>
        </p:nvSpPr>
        <p:spPr>
          <a:xfrm>
            <a:off x="4097992" y="2125625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7CB092-74C3-4BFB-AAA8-D9FC086007BC}"/>
              </a:ext>
            </a:extLst>
          </p:cNvPr>
          <p:cNvSpPr/>
          <p:nvPr/>
        </p:nvSpPr>
        <p:spPr>
          <a:xfrm>
            <a:off x="3099341" y="3152780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21C43C-6132-4DAA-AE77-27EBF44520D4}"/>
              </a:ext>
            </a:extLst>
          </p:cNvPr>
          <p:cNvSpPr/>
          <p:nvPr/>
        </p:nvSpPr>
        <p:spPr>
          <a:xfrm>
            <a:off x="3950097" y="315278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6F3473-A2ED-4223-B4D4-CBE53B744B2C}"/>
              </a:ext>
            </a:extLst>
          </p:cNvPr>
          <p:cNvSpPr/>
          <p:nvPr/>
        </p:nvSpPr>
        <p:spPr>
          <a:xfrm>
            <a:off x="2662748" y="2127976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- Fa</a:t>
            </a:r>
            <a:endParaRPr lang="en-US" sz="1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2F5D50-01B8-4E80-961C-B476BD6FB786}"/>
              </a:ext>
            </a:extLst>
          </p:cNvPr>
          <p:cNvSpPr/>
          <p:nvPr/>
        </p:nvSpPr>
        <p:spPr>
          <a:xfrm>
            <a:off x="7276972" y="2950917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Frequency</a:t>
            </a:r>
            <a:endParaRPr lang="en-US" sz="1400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A5CC9C-4543-445A-BB84-6F2CFB83DF57}"/>
              </a:ext>
            </a:extLst>
          </p:cNvPr>
          <p:cNvCxnSpPr/>
          <p:nvPr/>
        </p:nvCxnSpPr>
        <p:spPr>
          <a:xfrm>
            <a:off x="919363" y="5689018"/>
            <a:ext cx="6357257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4BFD9-80F5-4DF9-83C9-977D72DE350E}"/>
              </a:ext>
            </a:extLst>
          </p:cNvPr>
          <p:cNvCxnSpPr/>
          <p:nvPr/>
        </p:nvCxnSpPr>
        <p:spPr>
          <a:xfrm flipV="1">
            <a:off x="3799726" y="4461109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98B39D-076F-4263-8205-9AC0A2B0CF6D}"/>
              </a:ext>
            </a:extLst>
          </p:cNvPr>
          <p:cNvCxnSpPr>
            <a:cxnSpLocks/>
          </p:cNvCxnSpPr>
          <p:nvPr/>
        </p:nvCxnSpPr>
        <p:spPr>
          <a:xfrm flipH="1" flipV="1">
            <a:off x="3886465" y="5751878"/>
            <a:ext cx="138305" cy="52997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EB190C-C213-4FF4-890B-B2B24A8F37CE}"/>
              </a:ext>
            </a:extLst>
          </p:cNvPr>
          <p:cNvSpPr/>
          <p:nvPr/>
        </p:nvSpPr>
        <p:spPr>
          <a:xfrm>
            <a:off x="3621508" y="4091776"/>
            <a:ext cx="386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FE9ABB-6ABD-4469-8220-D09CB9CF7F9C}"/>
              </a:ext>
            </a:extLst>
          </p:cNvPr>
          <p:cNvSpPr/>
          <p:nvPr/>
        </p:nvSpPr>
        <p:spPr>
          <a:xfrm>
            <a:off x="3978928" y="4677278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D7BBCF-B6D1-448B-B4A7-67BF55E96B0B}"/>
              </a:ext>
            </a:extLst>
          </p:cNvPr>
          <p:cNvSpPr/>
          <p:nvPr/>
        </p:nvSpPr>
        <p:spPr>
          <a:xfrm>
            <a:off x="2851940" y="4677278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- Fa</a:t>
            </a:r>
            <a:endParaRPr lang="en-US" sz="1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6509F8-A5BB-4BAC-BD12-27ADB404E46A}"/>
              </a:ext>
            </a:extLst>
          </p:cNvPr>
          <p:cNvSpPr/>
          <p:nvPr/>
        </p:nvSpPr>
        <p:spPr>
          <a:xfrm>
            <a:off x="7276971" y="5535129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Frequency</a:t>
            </a:r>
            <a:endParaRPr lang="en-US" sz="1400" b="1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D05BA45-CFAA-46C5-A263-BB9EDBA664F0}"/>
              </a:ext>
            </a:extLst>
          </p:cNvPr>
          <p:cNvSpPr/>
          <p:nvPr/>
        </p:nvSpPr>
        <p:spPr>
          <a:xfrm rot="21417764">
            <a:off x="3823971" y="5034423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45C4B4A-EBF7-41AC-B7D4-2B5D4695D422}"/>
              </a:ext>
            </a:extLst>
          </p:cNvPr>
          <p:cNvSpPr/>
          <p:nvPr/>
        </p:nvSpPr>
        <p:spPr>
          <a:xfrm rot="222849" flipH="1">
            <a:off x="2841585" y="5039960"/>
            <a:ext cx="94044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E029B1-9333-421F-829A-7AC3644C13FF}"/>
              </a:ext>
            </a:extLst>
          </p:cNvPr>
          <p:cNvSpPr/>
          <p:nvPr/>
        </p:nvSpPr>
        <p:spPr>
          <a:xfrm>
            <a:off x="3144336" y="5360428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12F0B7-E88B-43D2-B15F-C8606640E3EB}"/>
              </a:ext>
            </a:extLst>
          </p:cNvPr>
          <p:cNvSpPr/>
          <p:nvPr/>
        </p:nvSpPr>
        <p:spPr>
          <a:xfrm>
            <a:off x="3908313" y="5329457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08E8E1-22BF-4959-AC47-52A379D7B6A9}"/>
              </a:ext>
            </a:extLst>
          </p:cNvPr>
          <p:cNvSpPr/>
          <p:nvPr/>
        </p:nvSpPr>
        <p:spPr>
          <a:xfrm>
            <a:off x="3901009" y="6262177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Low Frequency Audio</a:t>
            </a:r>
            <a:endParaRPr lang="en-US" sz="11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F1B4C1-7675-41D2-97E2-D56B72B3619B}"/>
              </a:ext>
            </a:extLst>
          </p:cNvPr>
          <p:cNvCxnSpPr>
            <a:cxnSpLocks/>
          </p:cNvCxnSpPr>
          <p:nvPr/>
        </p:nvCxnSpPr>
        <p:spPr>
          <a:xfrm flipH="1" flipV="1">
            <a:off x="4731526" y="5708970"/>
            <a:ext cx="125006" cy="30789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8F7E583-9BB5-4B75-BBF2-0D131B9143AF}"/>
              </a:ext>
            </a:extLst>
          </p:cNvPr>
          <p:cNvSpPr/>
          <p:nvPr/>
        </p:nvSpPr>
        <p:spPr>
          <a:xfrm>
            <a:off x="4780163" y="5999169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Low Frequency Audio</a:t>
            </a:r>
            <a:endParaRPr lang="en-US" sz="11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922347-EAD3-4543-AD17-B6AE51B54E15}"/>
              </a:ext>
            </a:extLst>
          </p:cNvPr>
          <p:cNvSpPr/>
          <p:nvPr/>
        </p:nvSpPr>
        <p:spPr>
          <a:xfrm>
            <a:off x="6402615" y="3624465"/>
            <a:ext cx="4561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/>
              <a:t>Need to remove the carrier and only select USB or LSB when receiving or transmitting</a:t>
            </a:r>
          </a:p>
          <a:p>
            <a:endParaRPr lang="en-CA" sz="1600" b="1" dirty="0"/>
          </a:p>
          <a:p>
            <a:r>
              <a:rPr lang="en-CA" sz="1600" b="1" dirty="0">
                <a:solidFill>
                  <a:srgbClr val="FFFF00"/>
                </a:solidFill>
              </a:rPr>
              <a:t>Answer:</a:t>
            </a:r>
            <a:r>
              <a:rPr lang="en-CA" sz="1600" b="1" dirty="0"/>
              <a:t> All radios transmit USB and LSB and not the inverted sideband….How do you to this?</a:t>
            </a:r>
          </a:p>
        </p:txBody>
      </p:sp>
    </p:spTree>
    <p:extLst>
      <p:ext uri="{BB962C8B-B14F-4D97-AF65-F5344CB8AC3E}">
        <p14:creationId xmlns:p14="http://schemas.microsoft.com/office/powerpoint/2010/main" val="75343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5FCA-94AC-447E-B37D-5B52898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2" y="248996"/>
            <a:ext cx="9844158" cy="767687"/>
          </a:xfrm>
        </p:spPr>
        <p:txBody>
          <a:bodyPr/>
          <a:lstStyle/>
          <a:p>
            <a:r>
              <a:rPr lang="en-CA" dirty="0"/>
              <a:t>THE BANDWIDTH FILTER (Crystal Filter)</a:t>
            </a:r>
            <a:br>
              <a:rPr lang="en-CA" dirty="0"/>
            </a:br>
            <a:r>
              <a:rPr lang="en-CA" dirty="0"/>
              <a:t>Transmitter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1249F-3406-4AC9-A8CD-7954E39D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FF6D-A347-4B2C-9459-CD28864F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066D-4EC7-43C8-A450-BFE5050C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3CECE-F181-4100-A0CD-0AFF801532CA}"/>
              </a:ext>
            </a:extLst>
          </p:cNvPr>
          <p:cNvGrpSpPr/>
          <p:nvPr/>
        </p:nvGrpSpPr>
        <p:grpSpPr>
          <a:xfrm>
            <a:off x="2464526" y="2464425"/>
            <a:ext cx="862149" cy="848242"/>
            <a:chOff x="2865120" y="1685109"/>
            <a:chExt cx="975360" cy="9492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B23B64-8A7A-40F1-B6E7-56E5D7105E26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3A75EEF-93C8-4D54-B9A4-4CCE961220A4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A52397-66F3-4968-B945-1FFDA1648860}"/>
                </a:ext>
              </a:extLst>
            </p:cNvPr>
            <p:cNvCxnSpPr>
              <a:cxnSpLocks/>
              <a:stCxn id="8" idx="3"/>
              <a:endCxn id="8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841E08-07A3-489E-B570-3E5F9DC694CD}"/>
              </a:ext>
            </a:extLst>
          </p:cNvPr>
          <p:cNvSpPr/>
          <p:nvPr/>
        </p:nvSpPr>
        <p:spPr>
          <a:xfrm>
            <a:off x="1650260" y="2718018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A484D-22F9-43FE-9AF8-668E0E0E981B}"/>
              </a:ext>
            </a:extLst>
          </p:cNvPr>
          <p:cNvSpPr/>
          <p:nvPr/>
        </p:nvSpPr>
        <p:spPr>
          <a:xfrm>
            <a:off x="1554638" y="2371065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Audio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B95B99-A682-4464-ADEE-DEDB9112E858}"/>
              </a:ext>
            </a:extLst>
          </p:cNvPr>
          <p:cNvSpPr/>
          <p:nvPr/>
        </p:nvSpPr>
        <p:spPr>
          <a:xfrm>
            <a:off x="3411586" y="2732401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456A9D-1B3C-4221-90EC-C994AB9D2E74}"/>
              </a:ext>
            </a:extLst>
          </p:cNvPr>
          <p:cNvSpPr/>
          <p:nvPr/>
        </p:nvSpPr>
        <p:spPr>
          <a:xfrm>
            <a:off x="3581750" y="2445539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</a:t>
            </a:r>
            <a:r>
              <a:rPr lang="en-CA" baseline="-25000" dirty="0"/>
              <a:t>1</a:t>
            </a:r>
            <a:endParaRPr lang="en-US" baseline="-250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3297804-9F6D-447D-BB9A-4517DD84BA1E}"/>
              </a:ext>
            </a:extLst>
          </p:cNvPr>
          <p:cNvSpPr/>
          <p:nvPr/>
        </p:nvSpPr>
        <p:spPr>
          <a:xfrm rot="16200000">
            <a:off x="2508069" y="3589469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E86977-7C9C-4E99-B2B3-300164698653}"/>
              </a:ext>
            </a:extLst>
          </p:cNvPr>
          <p:cNvSpPr/>
          <p:nvPr/>
        </p:nvSpPr>
        <p:spPr>
          <a:xfrm>
            <a:off x="2947853" y="3619728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Carrier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D00415-5238-4141-8BAE-690E133D8E9E}"/>
              </a:ext>
            </a:extLst>
          </p:cNvPr>
          <p:cNvSpPr/>
          <p:nvPr/>
        </p:nvSpPr>
        <p:spPr>
          <a:xfrm>
            <a:off x="4289586" y="2497343"/>
            <a:ext cx="992778" cy="7294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AD3D97-AD64-4E9D-B6CD-C210502A2812}"/>
              </a:ext>
            </a:extLst>
          </p:cNvPr>
          <p:cNvSpPr/>
          <p:nvPr/>
        </p:nvSpPr>
        <p:spPr>
          <a:xfrm>
            <a:off x="4581323" y="2583370"/>
            <a:ext cx="409303" cy="557354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792E8C-05DA-4AE7-A64D-C195C421D192}"/>
              </a:ext>
            </a:extLst>
          </p:cNvPr>
          <p:cNvSpPr txBox="1"/>
          <p:nvPr/>
        </p:nvSpPr>
        <p:spPr>
          <a:xfrm>
            <a:off x="2509115" y="208266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294A53-8F5D-4BFF-B6FA-271CF04DE858}"/>
              </a:ext>
            </a:extLst>
          </p:cNvPr>
          <p:cNvSpPr txBox="1"/>
          <p:nvPr/>
        </p:nvSpPr>
        <p:spPr>
          <a:xfrm>
            <a:off x="4058050" y="1875688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Bandwidth </a:t>
            </a:r>
          </a:p>
          <a:p>
            <a:pPr algn="ctr"/>
            <a:r>
              <a:rPr lang="en-CA" dirty="0"/>
              <a:t>Filter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7B3BFB-3E1D-40A8-A71D-7DB786DD571C}"/>
              </a:ext>
            </a:extLst>
          </p:cNvPr>
          <p:cNvGrpSpPr/>
          <p:nvPr/>
        </p:nvGrpSpPr>
        <p:grpSpPr>
          <a:xfrm>
            <a:off x="6175489" y="2431509"/>
            <a:ext cx="862149" cy="848242"/>
            <a:chOff x="2865120" y="1685109"/>
            <a:chExt cx="975360" cy="9492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FEEDE23-8E41-4BFE-AEC6-D3E48E94D531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70C1C0B-99EC-45C1-ABA8-486830C116C6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07F61E0-8977-472E-BE3F-E05EC0B57458}"/>
                </a:ext>
              </a:extLst>
            </p:cNvPr>
            <p:cNvCxnSpPr>
              <a:cxnSpLocks/>
              <a:stCxn id="22" idx="3"/>
              <a:endCxn id="22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0D0C6C1-7ED4-4CF9-AB73-E6DDFB02CC93}"/>
              </a:ext>
            </a:extLst>
          </p:cNvPr>
          <p:cNvSpPr/>
          <p:nvPr/>
        </p:nvSpPr>
        <p:spPr>
          <a:xfrm>
            <a:off x="5361223" y="2685102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27FB500-D9DE-4347-8647-5039F1A1B959}"/>
              </a:ext>
            </a:extLst>
          </p:cNvPr>
          <p:cNvSpPr/>
          <p:nvPr/>
        </p:nvSpPr>
        <p:spPr>
          <a:xfrm>
            <a:off x="7122549" y="2699485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8D1D3B-417A-40FD-A5C3-5679F16EE06D}"/>
              </a:ext>
            </a:extLst>
          </p:cNvPr>
          <p:cNvSpPr/>
          <p:nvPr/>
        </p:nvSpPr>
        <p:spPr>
          <a:xfrm>
            <a:off x="7048430" y="2412623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Radio Frequency</a:t>
            </a:r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F10D7A9-592B-46C2-9FE9-43D61A686DD0}"/>
              </a:ext>
            </a:extLst>
          </p:cNvPr>
          <p:cNvSpPr/>
          <p:nvPr/>
        </p:nvSpPr>
        <p:spPr>
          <a:xfrm rot="16200000">
            <a:off x="6219032" y="3556553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01A41-5B9A-4A5E-9864-2F6F7A755700}"/>
              </a:ext>
            </a:extLst>
          </p:cNvPr>
          <p:cNvSpPr/>
          <p:nvPr/>
        </p:nvSpPr>
        <p:spPr>
          <a:xfrm>
            <a:off x="6791416" y="3511954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LO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DAD277-F5E0-4E2E-B05F-ED17AA08F2FF}"/>
              </a:ext>
            </a:extLst>
          </p:cNvPr>
          <p:cNvSpPr txBox="1"/>
          <p:nvPr/>
        </p:nvSpPr>
        <p:spPr>
          <a:xfrm>
            <a:off x="6220078" y="204974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BB32D66-4C9F-4450-A984-1E3057133464}"/>
              </a:ext>
            </a:extLst>
          </p:cNvPr>
          <p:cNvSpPr/>
          <p:nvPr/>
        </p:nvSpPr>
        <p:spPr>
          <a:xfrm>
            <a:off x="4445617" y="4666681"/>
            <a:ext cx="1376865" cy="1444432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B96B64-D14E-4F91-A135-CCB53087669F}"/>
              </a:ext>
            </a:extLst>
          </p:cNvPr>
          <p:cNvCxnSpPr/>
          <p:nvPr/>
        </p:nvCxnSpPr>
        <p:spPr>
          <a:xfrm flipV="1">
            <a:off x="1974372" y="4729220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B203C55-7CED-40E0-AEC6-4C3681E473C5}"/>
              </a:ext>
            </a:extLst>
          </p:cNvPr>
          <p:cNvSpPr/>
          <p:nvPr/>
        </p:nvSpPr>
        <p:spPr>
          <a:xfrm>
            <a:off x="1796154" y="4359887"/>
            <a:ext cx="386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32835F-8AFC-4B7F-B974-FFE2D0E0C536}"/>
              </a:ext>
            </a:extLst>
          </p:cNvPr>
          <p:cNvSpPr/>
          <p:nvPr/>
        </p:nvSpPr>
        <p:spPr>
          <a:xfrm>
            <a:off x="2153574" y="4945389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4A55E4-B2D6-4F13-800D-F1C7EA96AADE}"/>
              </a:ext>
            </a:extLst>
          </p:cNvPr>
          <p:cNvSpPr/>
          <p:nvPr/>
        </p:nvSpPr>
        <p:spPr>
          <a:xfrm>
            <a:off x="1026586" y="4945389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- Fa</a:t>
            </a:r>
            <a:endParaRPr lang="en-US" sz="1400" b="1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BC7950-0049-4E7C-8EAE-15CA83EA0131}"/>
              </a:ext>
            </a:extLst>
          </p:cNvPr>
          <p:cNvSpPr/>
          <p:nvPr/>
        </p:nvSpPr>
        <p:spPr>
          <a:xfrm rot="21417764">
            <a:off x="1998617" y="5302534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A4DD84-2DB8-4E14-BA27-0908768F219F}"/>
              </a:ext>
            </a:extLst>
          </p:cNvPr>
          <p:cNvSpPr/>
          <p:nvPr/>
        </p:nvSpPr>
        <p:spPr>
          <a:xfrm rot="222849" flipH="1">
            <a:off x="1016231" y="5308071"/>
            <a:ext cx="94044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D994DD-3574-4BAC-9466-BBAAA01F235D}"/>
              </a:ext>
            </a:extLst>
          </p:cNvPr>
          <p:cNvSpPr/>
          <p:nvPr/>
        </p:nvSpPr>
        <p:spPr>
          <a:xfrm>
            <a:off x="1318982" y="5628539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BF5568-DBE6-445C-8484-C2FCC5DA7FCE}"/>
              </a:ext>
            </a:extLst>
          </p:cNvPr>
          <p:cNvSpPr/>
          <p:nvPr/>
        </p:nvSpPr>
        <p:spPr>
          <a:xfrm>
            <a:off x="2082959" y="5597568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CC1405-4FB9-4A87-AEB5-E9D79D3FB167}"/>
              </a:ext>
            </a:extLst>
          </p:cNvPr>
          <p:cNvCxnSpPr>
            <a:cxnSpLocks/>
          </p:cNvCxnSpPr>
          <p:nvPr/>
        </p:nvCxnSpPr>
        <p:spPr>
          <a:xfrm>
            <a:off x="644434" y="5957129"/>
            <a:ext cx="263765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BE554A0-29EA-4DD8-8DC8-4EA26FD54051}"/>
              </a:ext>
            </a:extLst>
          </p:cNvPr>
          <p:cNvSpPr/>
          <p:nvPr/>
        </p:nvSpPr>
        <p:spPr>
          <a:xfrm>
            <a:off x="7302569" y="4956464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41FD35A-37FA-4138-AA26-074F3880697A}"/>
              </a:ext>
            </a:extLst>
          </p:cNvPr>
          <p:cNvSpPr/>
          <p:nvPr/>
        </p:nvSpPr>
        <p:spPr>
          <a:xfrm rot="21417764">
            <a:off x="7147612" y="5313609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A1EF18-FDF7-42E8-A156-A4CA0806C126}"/>
              </a:ext>
            </a:extLst>
          </p:cNvPr>
          <p:cNvSpPr/>
          <p:nvPr/>
        </p:nvSpPr>
        <p:spPr>
          <a:xfrm>
            <a:off x="7231954" y="560864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5343E3A-82B4-44B5-8F15-8B863DA3433A}"/>
              </a:ext>
            </a:extLst>
          </p:cNvPr>
          <p:cNvSpPr/>
          <p:nvPr/>
        </p:nvSpPr>
        <p:spPr>
          <a:xfrm>
            <a:off x="5689825" y="5351149"/>
            <a:ext cx="971328" cy="2026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E08F8E-40CA-4909-8797-D8BEB2CC2B95}"/>
              </a:ext>
            </a:extLst>
          </p:cNvPr>
          <p:cNvCxnSpPr>
            <a:cxnSpLocks/>
          </p:cNvCxnSpPr>
          <p:nvPr/>
        </p:nvCxnSpPr>
        <p:spPr>
          <a:xfrm>
            <a:off x="6578787" y="5957129"/>
            <a:ext cx="1842402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9AEA9D1-01B8-40AB-AFC1-D40937742661}"/>
              </a:ext>
            </a:extLst>
          </p:cNvPr>
          <p:cNvSpPr/>
          <p:nvPr/>
        </p:nvSpPr>
        <p:spPr>
          <a:xfrm>
            <a:off x="1715100" y="6038289"/>
            <a:ext cx="478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IF1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9E86B0-C638-44C6-B745-2E1A876F608B}"/>
              </a:ext>
            </a:extLst>
          </p:cNvPr>
          <p:cNvSpPr/>
          <p:nvPr/>
        </p:nvSpPr>
        <p:spPr>
          <a:xfrm>
            <a:off x="5464326" y="2412623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EE6BE8-8760-41F7-AE80-0AA584122F48}"/>
              </a:ext>
            </a:extLst>
          </p:cNvPr>
          <p:cNvSpPr/>
          <p:nvPr/>
        </p:nvSpPr>
        <p:spPr>
          <a:xfrm>
            <a:off x="7414592" y="5987472"/>
            <a:ext cx="478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IF2</a:t>
            </a:r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36794A6-7669-409F-8351-2716411C7889}"/>
              </a:ext>
            </a:extLst>
          </p:cNvPr>
          <p:cNvSpPr/>
          <p:nvPr/>
        </p:nvSpPr>
        <p:spPr>
          <a:xfrm>
            <a:off x="3572386" y="5337698"/>
            <a:ext cx="971328" cy="2026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5616EB-18F3-4FAB-BEC8-19F706E8CDC0}"/>
              </a:ext>
            </a:extLst>
          </p:cNvPr>
          <p:cNvSpPr/>
          <p:nvPr/>
        </p:nvSpPr>
        <p:spPr>
          <a:xfrm>
            <a:off x="4445617" y="4359887"/>
            <a:ext cx="1475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Filter Passband</a:t>
            </a:r>
            <a:endParaRPr lang="en-US" sz="1400" b="1" dirty="0"/>
          </a:p>
        </p:txBody>
      </p:sp>
      <p:pic>
        <p:nvPicPr>
          <p:cNvPr id="3" name="Graphic 2" descr="Radio microphone with solid fill">
            <a:extLst>
              <a:ext uri="{FF2B5EF4-FFF2-40B4-BE49-F238E27FC236}">
                <a16:creationId xmlns:a16="http://schemas.microsoft.com/office/drawing/2014/main" id="{32C031D5-AB26-AADB-A7B9-B4E57589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174" y="2497343"/>
            <a:ext cx="704696" cy="7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47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54BE-8273-4716-9D1E-ED21BB51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51" y="137712"/>
            <a:ext cx="9830300" cy="1400530"/>
          </a:xfrm>
        </p:spPr>
        <p:txBody>
          <a:bodyPr/>
          <a:lstStyle/>
          <a:p>
            <a:r>
              <a:rPr lang="en-CA" dirty="0"/>
              <a:t>THE BANDWIDTH FILTER (Crystal Filter)</a:t>
            </a:r>
            <a:br>
              <a:rPr lang="en-CA" dirty="0"/>
            </a:br>
            <a:r>
              <a:rPr lang="en-CA" dirty="0"/>
              <a:t>Transmitter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B68E4-6328-44EA-B1EE-E324229514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756" y="6448071"/>
            <a:ext cx="1308867" cy="304799"/>
          </a:xfrm>
        </p:spPr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14A8F-7633-47BF-B50E-E954B8FE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92449" y="6448069"/>
            <a:ext cx="3859795" cy="304801"/>
          </a:xfrm>
        </p:spPr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8D7EB-29AA-4DAC-BA30-E3FB156C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4634E8-D7F8-489C-ADC7-D8A463E46622}"/>
              </a:ext>
            </a:extLst>
          </p:cNvPr>
          <p:cNvSpPr/>
          <p:nvPr/>
        </p:nvSpPr>
        <p:spPr>
          <a:xfrm>
            <a:off x="7625422" y="2368404"/>
            <a:ext cx="926849" cy="1141756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B6FE41-48E5-4917-A337-00CDA156A7CF}"/>
              </a:ext>
            </a:extLst>
          </p:cNvPr>
          <p:cNvCxnSpPr/>
          <p:nvPr/>
        </p:nvCxnSpPr>
        <p:spPr>
          <a:xfrm flipV="1">
            <a:off x="7605506" y="3571715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0C9910-6F0F-40D4-BAA8-B22BE8A1E990}"/>
              </a:ext>
            </a:extLst>
          </p:cNvPr>
          <p:cNvSpPr/>
          <p:nvPr/>
        </p:nvSpPr>
        <p:spPr>
          <a:xfrm>
            <a:off x="7427288" y="3202382"/>
            <a:ext cx="3866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266076-C304-469F-87DF-0424398666ED}"/>
              </a:ext>
            </a:extLst>
          </p:cNvPr>
          <p:cNvSpPr/>
          <p:nvPr/>
        </p:nvSpPr>
        <p:spPr>
          <a:xfrm>
            <a:off x="7784708" y="3787884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452CE-A27F-4205-95B3-49F6A169F3C3}"/>
              </a:ext>
            </a:extLst>
          </p:cNvPr>
          <p:cNvSpPr/>
          <p:nvPr/>
        </p:nvSpPr>
        <p:spPr>
          <a:xfrm>
            <a:off x="6657720" y="3787884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- Fa</a:t>
            </a:r>
            <a:endParaRPr lang="en-US" sz="1400" b="1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B1FC68-E86B-43D5-90E3-42C29B6ACA1D}"/>
              </a:ext>
            </a:extLst>
          </p:cNvPr>
          <p:cNvSpPr/>
          <p:nvPr/>
        </p:nvSpPr>
        <p:spPr>
          <a:xfrm rot="21417764">
            <a:off x="7629751" y="4145029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189E3D-DBEF-45B5-A51D-60966C8DA729}"/>
              </a:ext>
            </a:extLst>
          </p:cNvPr>
          <p:cNvSpPr/>
          <p:nvPr/>
        </p:nvSpPr>
        <p:spPr>
          <a:xfrm rot="222849" flipH="1">
            <a:off x="6647365" y="4150566"/>
            <a:ext cx="94044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DB0DEE-94D7-4A92-B129-F2C84F5A07C6}"/>
              </a:ext>
            </a:extLst>
          </p:cNvPr>
          <p:cNvSpPr/>
          <p:nvPr/>
        </p:nvSpPr>
        <p:spPr>
          <a:xfrm>
            <a:off x="6950116" y="4471034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B7737B-0365-4F49-9147-A6D5D68BABDA}"/>
              </a:ext>
            </a:extLst>
          </p:cNvPr>
          <p:cNvSpPr/>
          <p:nvPr/>
        </p:nvSpPr>
        <p:spPr>
          <a:xfrm>
            <a:off x="7714093" y="444006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80C909-111E-4BC4-A440-3D78A6047E40}"/>
              </a:ext>
            </a:extLst>
          </p:cNvPr>
          <p:cNvCxnSpPr>
            <a:cxnSpLocks/>
          </p:cNvCxnSpPr>
          <p:nvPr/>
        </p:nvCxnSpPr>
        <p:spPr>
          <a:xfrm>
            <a:off x="6275568" y="4799624"/>
            <a:ext cx="263765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EA6505-5CB8-44AB-8EBD-DC2B3B1325B3}"/>
              </a:ext>
            </a:extLst>
          </p:cNvPr>
          <p:cNvCxnSpPr>
            <a:cxnSpLocks/>
            <a:stCxn id="22" idx="3"/>
            <a:endCxn id="7" idx="1"/>
          </p:cNvCxnSpPr>
          <p:nvPr/>
        </p:nvCxnSpPr>
        <p:spPr>
          <a:xfrm>
            <a:off x="6819320" y="1978776"/>
            <a:ext cx="1259666" cy="38963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6A1ECE5-D0AA-46B0-866F-E5803D402A7B}"/>
              </a:ext>
            </a:extLst>
          </p:cNvPr>
          <p:cNvSpPr/>
          <p:nvPr/>
        </p:nvSpPr>
        <p:spPr>
          <a:xfrm>
            <a:off x="4516086" y="1678694"/>
            <a:ext cx="23032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/>
              <a:t>Crystal Filter Centre Frequency</a:t>
            </a:r>
          </a:p>
          <a:p>
            <a:r>
              <a:rPr lang="en-CA" sz="1100" b="1" dirty="0"/>
              <a:t>(Resonant Frequency of Filter)</a:t>
            </a:r>
          </a:p>
          <a:p>
            <a:r>
              <a:rPr lang="en-CA" sz="1100" b="1" dirty="0"/>
              <a:t>E.g., 4914507 Hz</a:t>
            </a:r>
            <a:endParaRPr lang="en-US" sz="1100" b="1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48FE118-16CA-48B1-9E2E-6951488FD5FA}"/>
              </a:ext>
            </a:extLst>
          </p:cNvPr>
          <p:cNvSpPr/>
          <p:nvPr/>
        </p:nvSpPr>
        <p:spPr>
          <a:xfrm>
            <a:off x="2989049" y="2395275"/>
            <a:ext cx="926849" cy="1204220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A083F76-1AA5-47D4-8788-BA484D6FA335}"/>
              </a:ext>
            </a:extLst>
          </p:cNvPr>
          <p:cNvCxnSpPr/>
          <p:nvPr/>
        </p:nvCxnSpPr>
        <p:spPr>
          <a:xfrm flipV="1">
            <a:off x="3451476" y="3610568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16113E4-F6F6-4DB2-9B96-74F72E618CF0}"/>
              </a:ext>
            </a:extLst>
          </p:cNvPr>
          <p:cNvSpPr/>
          <p:nvPr/>
        </p:nvSpPr>
        <p:spPr>
          <a:xfrm>
            <a:off x="3273258" y="3241235"/>
            <a:ext cx="3866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E9D2CE-D939-4FE3-8824-53C68BC32431}"/>
              </a:ext>
            </a:extLst>
          </p:cNvPr>
          <p:cNvSpPr/>
          <p:nvPr/>
        </p:nvSpPr>
        <p:spPr>
          <a:xfrm>
            <a:off x="3630678" y="3826737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500BFA-257C-4385-A150-254DB82794D8}"/>
              </a:ext>
            </a:extLst>
          </p:cNvPr>
          <p:cNvSpPr/>
          <p:nvPr/>
        </p:nvSpPr>
        <p:spPr>
          <a:xfrm>
            <a:off x="2503690" y="3826737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- Fa</a:t>
            </a:r>
            <a:endParaRPr lang="en-US" sz="1400" b="1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2343802-E720-474F-B9DD-99499A1F1622}"/>
              </a:ext>
            </a:extLst>
          </p:cNvPr>
          <p:cNvSpPr/>
          <p:nvPr/>
        </p:nvSpPr>
        <p:spPr>
          <a:xfrm rot="21417764">
            <a:off x="3475721" y="4183882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DC8CF35-3268-470D-BA75-B9A0FE24BFDA}"/>
              </a:ext>
            </a:extLst>
          </p:cNvPr>
          <p:cNvSpPr/>
          <p:nvPr/>
        </p:nvSpPr>
        <p:spPr>
          <a:xfrm rot="222849" flipH="1">
            <a:off x="2493335" y="4189419"/>
            <a:ext cx="94044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F26332C-E0DE-46E4-A96F-66E7C9462EE1}"/>
              </a:ext>
            </a:extLst>
          </p:cNvPr>
          <p:cNvSpPr/>
          <p:nvPr/>
        </p:nvSpPr>
        <p:spPr>
          <a:xfrm>
            <a:off x="2796086" y="4509887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57D8584-0D05-4FBD-A86D-ADEF9D5804D5}"/>
              </a:ext>
            </a:extLst>
          </p:cNvPr>
          <p:cNvSpPr/>
          <p:nvPr/>
        </p:nvSpPr>
        <p:spPr>
          <a:xfrm>
            <a:off x="3560063" y="4478916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098585F-6573-4240-A7C2-715A59BAC1D6}"/>
              </a:ext>
            </a:extLst>
          </p:cNvPr>
          <p:cNvCxnSpPr>
            <a:cxnSpLocks/>
          </p:cNvCxnSpPr>
          <p:nvPr/>
        </p:nvCxnSpPr>
        <p:spPr>
          <a:xfrm>
            <a:off x="2121538" y="4838477"/>
            <a:ext cx="263765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E2E66F-83F2-4052-8C8A-9DBC4BD59A00}"/>
              </a:ext>
            </a:extLst>
          </p:cNvPr>
          <p:cNvCxnSpPr>
            <a:cxnSpLocks/>
            <a:stCxn id="22" idx="1"/>
            <a:endCxn id="48" idx="1"/>
          </p:cNvCxnSpPr>
          <p:nvPr/>
        </p:nvCxnSpPr>
        <p:spPr>
          <a:xfrm flipH="1">
            <a:off x="3442613" y="1978776"/>
            <a:ext cx="1073473" cy="41651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F7098213-FB03-4AD8-B26E-FBD96A4D896B}"/>
              </a:ext>
            </a:extLst>
          </p:cNvPr>
          <p:cNvSpPr/>
          <p:nvPr/>
        </p:nvSpPr>
        <p:spPr>
          <a:xfrm>
            <a:off x="334646" y="2344767"/>
            <a:ext cx="2303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/>
              <a:t>Fc equal to Filter centre frequency</a:t>
            </a:r>
            <a:endParaRPr lang="en-US" sz="1100" b="1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5B20CC9-EB66-4608-8570-109E72783EB4}"/>
              </a:ext>
            </a:extLst>
          </p:cNvPr>
          <p:cNvCxnSpPr>
            <a:cxnSpLocks/>
          </p:cNvCxnSpPr>
          <p:nvPr/>
        </p:nvCxnSpPr>
        <p:spPr>
          <a:xfrm>
            <a:off x="1637211" y="2628373"/>
            <a:ext cx="1564960" cy="64279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7BEDAD4D-66BB-449B-9A9C-9B459EBE504A}"/>
              </a:ext>
            </a:extLst>
          </p:cNvPr>
          <p:cNvSpPr/>
          <p:nvPr/>
        </p:nvSpPr>
        <p:spPr>
          <a:xfrm>
            <a:off x="9200923" y="2302052"/>
            <a:ext cx="2303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/>
              <a:t>Fc shifted 1500 Hz BELOW Filter centre frequency</a:t>
            </a:r>
            <a:endParaRPr lang="en-US" sz="11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92E824-0809-4E3C-BC4E-723899B395F4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7813933" y="2843670"/>
            <a:ext cx="1768239" cy="5126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21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652A-11ED-42C5-9B62-2AC458DC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6779"/>
          </a:xfrm>
        </p:spPr>
        <p:txBody>
          <a:bodyPr/>
          <a:lstStyle/>
          <a:p>
            <a:r>
              <a:rPr lang="en-CA" dirty="0"/>
              <a:t>How it Started?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16E615-9D53-46F8-8A04-18E00EEA7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046" y="1853248"/>
            <a:ext cx="5254580" cy="39409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565CE-F109-40EA-9A2F-85EA766F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FFC5F-0811-4B38-A91B-D55B3FEB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501C-5640-4C66-BB66-73FBD843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58DB2-3598-4FF6-8B48-5ED12FB9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1" y="2511380"/>
            <a:ext cx="5174446" cy="291062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0142146-512A-4DDF-A0DE-1CA15016ACDA}"/>
              </a:ext>
            </a:extLst>
          </p:cNvPr>
          <p:cNvSpPr/>
          <p:nvPr/>
        </p:nvSpPr>
        <p:spPr>
          <a:xfrm>
            <a:off x="5316654" y="3648830"/>
            <a:ext cx="895575" cy="635726"/>
          </a:xfrm>
          <a:prstGeom prst="rightArrow">
            <a:avLst>
              <a:gd name="adj1" fmla="val 50000"/>
              <a:gd name="adj2" fmla="val 55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6F445-FB0D-4F20-A2A9-26267126DC33}"/>
              </a:ext>
            </a:extLst>
          </p:cNvPr>
          <p:cNvSpPr txBox="1"/>
          <p:nvPr/>
        </p:nvSpPr>
        <p:spPr>
          <a:xfrm>
            <a:off x="7515497" y="5905716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Dueling 612’s Transceiver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5B16B-CC3F-B3C3-40C5-51295EF272F8}"/>
              </a:ext>
            </a:extLst>
          </p:cNvPr>
          <p:cNvSpPr txBox="1"/>
          <p:nvPr/>
        </p:nvSpPr>
        <p:spPr>
          <a:xfrm>
            <a:off x="559849" y="553638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for Multiband and 12 MHz IF</a:t>
            </a:r>
          </a:p>
        </p:txBody>
      </p:sp>
    </p:spTree>
    <p:extLst>
      <p:ext uri="{BB962C8B-B14F-4D97-AF65-F5344CB8AC3E}">
        <p14:creationId xmlns:p14="http://schemas.microsoft.com/office/powerpoint/2010/main" val="174776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CA3-95C2-4B55-B6BD-325DA2360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65" y="191461"/>
            <a:ext cx="9804175" cy="1400530"/>
          </a:xfrm>
        </p:spPr>
        <p:txBody>
          <a:bodyPr/>
          <a:lstStyle/>
          <a:p>
            <a:r>
              <a:rPr lang="en-CA" dirty="0"/>
              <a:t>THE BANDWIDTH FILTER (Crystal Filter)</a:t>
            </a:r>
            <a:br>
              <a:rPr lang="en-CA" dirty="0"/>
            </a:br>
            <a:r>
              <a:rPr lang="en-CA" dirty="0"/>
              <a:t>Transmitter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0F89-F4FD-4765-B965-9C6EE825E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423" y="4990321"/>
            <a:ext cx="5882321" cy="1698725"/>
          </a:xfrm>
        </p:spPr>
        <p:txBody>
          <a:bodyPr>
            <a:normAutofit/>
          </a:bodyPr>
          <a:lstStyle/>
          <a:p>
            <a:r>
              <a:rPr lang="en-CA" dirty="0"/>
              <a:t>To get proper orientation, need to “invert” Carrier.    </a:t>
            </a:r>
          </a:p>
          <a:p>
            <a:pPr lvl="1"/>
            <a:r>
              <a:rPr lang="en-CA" dirty="0"/>
              <a:t>Filter USB to transmit LSB.  </a:t>
            </a:r>
          </a:p>
          <a:p>
            <a:pPr lvl="1"/>
            <a:r>
              <a:rPr lang="en-CA" dirty="0"/>
              <a:t>Filter LSB to transmit USB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5F060-32C4-4145-9EC4-3357DABD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576F7-78A5-4E5E-B5CE-01939F97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E2116-B8DA-4476-B693-FC0315FB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660559-97D1-45F6-8767-C761F97D324D}"/>
              </a:ext>
            </a:extLst>
          </p:cNvPr>
          <p:cNvGrpSpPr/>
          <p:nvPr/>
        </p:nvGrpSpPr>
        <p:grpSpPr>
          <a:xfrm>
            <a:off x="1314315" y="2573512"/>
            <a:ext cx="862149" cy="848242"/>
            <a:chOff x="2865120" y="1685109"/>
            <a:chExt cx="975360" cy="9492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A4386F-13D0-4520-B39A-574480656BC8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636204-B94A-4BF0-A098-26B47E6148A0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01AD34-3A9C-412B-AD1D-86F0240CF51A}"/>
                </a:ext>
              </a:extLst>
            </p:cNvPr>
            <p:cNvCxnSpPr>
              <a:cxnSpLocks/>
              <a:stCxn id="8" idx="3"/>
              <a:endCxn id="8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898D109-E584-4D51-9D17-98E236B48684}"/>
              </a:ext>
            </a:extLst>
          </p:cNvPr>
          <p:cNvSpPr/>
          <p:nvPr/>
        </p:nvSpPr>
        <p:spPr>
          <a:xfrm>
            <a:off x="500049" y="2827105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ADF4EB-28E9-4AC0-9859-3C0C0CF3E801}"/>
              </a:ext>
            </a:extLst>
          </p:cNvPr>
          <p:cNvSpPr/>
          <p:nvPr/>
        </p:nvSpPr>
        <p:spPr>
          <a:xfrm>
            <a:off x="404427" y="2480152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Audio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4800D5C-C252-4990-94E2-E8BA732F78FC}"/>
              </a:ext>
            </a:extLst>
          </p:cNvPr>
          <p:cNvSpPr/>
          <p:nvPr/>
        </p:nvSpPr>
        <p:spPr>
          <a:xfrm>
            <a:off x="2261375" y="2841488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E44A10-A3A0-4C62-B1E7-B15845B08598}"/>
              </a:ext>
            </a:extLst>
          </p:cNvPr>
          <p:cNvSpPr/>
          <p:nvPr/>
        </p:nvSpPr>
        <p:spPr>
          <a:xfrm>
            <a:off x="2409898" y="2554626"/>
            <a:ext cx="478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IF1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A6985F7-6772-4DC9-A04F-E06822938217}"/>
              </a:ext>
            </a:extLst>
          </p:cNvPr>
          <p:cNvSpPr/>
          <p:nvPr/>
        </p:nvSpPr>
        <p:spPr>
          <a:xfrm rot="16200000">
            <a:off x="1357858" y="3698556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57820B-6257-45E4-AB71-EB2BA05803D5}"/>
              </a:ext>
            </a:extLst>
          </p:cNvPr>
          <p:cNvSpPr/>
          <p:nvPr/>
        </p:nvSpPr>
        <p:spPr>
          <a:xfrm>
            <a:off x="1848517" y="3756016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Carrier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E4D784-76B9-4519-9567-C56C408CD287}"/>
              </a:ext>
            </a:extLst>
          </p:cNvPr>
          <p:cNvSpPr/>
          <p:nvPr/>
        </p:nvSpPr>
        <p:spPr>
          <a:xfrm>
            <a:off x="3139375" y="2606430"/>
            <a:ext cx="992778" cy="7294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A3B178-15B4-4343-9585-E8A08ADBA5B2}"/>
              </a:ext>
            </a:extLst>
          </p:cNvPr>
          <p:cNvSpPr/>
          <p:nvPr/>
        </p:nvSpPr>
        <p:spPr>
          <a:xfrm>
            <a:off x="3431112" y="2692457"/>
            <a:ext cx="409303" cy="557354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D98AC-5400-4DF4-BCDC-36478484434E}"/>
              </a:ext>
            </a:extLst>
          </p:cNvPr>
          <p:cNvSpPr txBox="1"/>
          <p:nvPr/>
        </p:nvSpPr>
        <p:spPr>
          <a:xfrm>
            <a:off x="1358904" y="219174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C062C3-5056-4BA7-8C38-27683117AC0E}"/>
              </a:ext>
            </a:extLst>
          </p:cNvPr>
          <p:cNvSpPr txBox="1"/>
          <p:nvPr/>
        </p:nvSpPr>
        <p:spPr>
          <a:xfrm>
            <a:off x="2907839" y="1984775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Bandwidth </a:t>
            </a:r>
          </a:p>
          <a:p>
            <a:pPr algn="ctr"/>
            <a:r>
              <a:rPr lang="en-CA" dirty="0"/>
              <a:t>Filter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1811E3-A2D7-4903-8950-A152F6A052F5}"/>
              </a:ext>
            </a:extLst>
          </p:cNvPr>
          <p:cNvGrpSpPr/>
          <p:nvPr/>
        </p:nvGrpSpPr>
        <p:grpSpPr>
          <a:xfrm>
            <a:off x="5025278" y="2540596"/>
            <a:ext cx="862149" cy="848242"/>
            <a:chOff x="2865120" y="1685109"/>
            <a:chExt cx="975360" cy="9492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7274A1-5A63-4B58-BFC0-3D2D9C4AD699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98DBCAD-30FA-48A9-A781-6589DDB2FBD5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111D50F-4855-4995-AC7F-73F2E1A50BAA}"/>
                </a:ext>
              </a:extLst>
            </p:cNvPr>
            <p:cNvCxnSpPr>
              <a:cxnSpLocks/>
              <a:stCxn id="22" idx="3"/>
              <a:endCxn id="22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95A5CE-4B28-40CA-95FC-EA09C5ADA774}"/>
              </a:ext>
            </a:extLst>
          </p:cNvPr>
          <p:cNvSpPr/>
          <p:nvPr/>
        </p:nvSpPr>
        <p:spPr>
          <a:xfrm>
            <a:off x="4211012" y="2794189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111F356-0675-4993-B4A5-749953E9D02E}"/>
              </a:ext>
            </a:extLst>
          </p:cNvPr>
          <p:cNvSpPr/>
          <p:nvPr/>
        </p:nvSpPr>
        <p:spPr>
          <a:xfrm>
            <a:off x="5972338" y="2808572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BD0E27-0ABC-42A2-ADAD-3F8C58BEA177}"/>
              </a:ext>
            </a:extLst>
          </p:cNvPr>
          <p:cNvSpPr/>
          <p:nvPr/>
        </p:nvSpPr>
        <p:spPr>
          <a:xfrm>
            <a:off x="5898219" y="2521710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Radio Frequency</a:t>
            </a:r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4EA468C-FD02-449F-A8A1-3DBA0328B0B9}"/>
              </a:ext>
            </a:extLst>
          </p:cNvPr>
          <p:cNvSpPr/>
          <p:nvPr/>
        </p:nvSpPr>
        <p:spPr>
          <a:xfrm rot="16200000">
            <a:off x="5068821" y="3665640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AFCCA5-B576-45EB-B796-734602D38520}"/>
              </a:ext>
            </a:extLst>
          </p:cNvPr>
          <p:cNvSpPr/>
          <p:nvPr/>
        </p:nvSpPr>
        <p:spPr>
          <a:xfrm>
            <a:off x="5641205" y="3621041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LO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692E0A-5891-4384-A8C5-8EEABA995BFC}"/>
              </a:ext>
            </a:extLst>
          </p:cNvPr>
          <p:cNvSpPr txBox="1"/>
          <p:nvPr/>
        </p:nvSpPr>
        <p:spPr>
          <a:xfrm>
            <a:off x="5069867" y="215883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3F224A-2E3B-4EE3-9395-376B31CBB391}"/>
              </a:ext>
            </a:extLst>
          </p:cNvPr>
          <p:cNvSpPr/>
          <p:nvPr/>
        </p:nvSpPr>
        <p:spPr>
          <a:xfrm>
            <a:off x="4292474" y="2521710"/>
            <a:ext cx="478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IF2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46CAF4-3F09-4370-80D1-6123FD94D600}"/>
              </a:ext>
            </a:extLst>
          </p:cNvPr>
          <p:cNvSpPr/>
          <p:nvPr/>
        </p:nvSpPr>
        <p:spPr>
          <a:xfrm>
            <a:off x="4211012" y="1572127"/>
            <a:ext cx="3779033" cy="3056709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583D34-9D34-4ECB-B0D3-F40F4CC6EF6D}"/>
              </a:ext>
            </a:extLst>
          </p:cNvPr>
          <p:cNvSpPr txBox="1"/>
          <p:nvPr/>
        </p:nvSpPr>
        <p:spPr>
          <a:xfrm>
            <a:off x="8071507" y="1739216"/>
            <a:ext cx="3859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LO is higher than IF</a:t>
            </a:r>
            <a:r>
              <a:rPr lang="en-CA" baseline="-25000" dirty="0"/>
              <a:t>2</a:t>
            </a:r>
            <a:r>
              <a:rPr lang="en-CA" dirty="0"/>
              <a:t>, Sideband will be inverted.</a:t>
            </a:r>
          </a:p>
          <a:p>
            <a:endParaRPr lang="en-CA" dirty="0"/>
          </a:p>
          <a:p>
            <a:r>
              <a:rPr lang="en-CA" dirty="0"/>
              <a:t>i.e., RF=LO-IF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1496DCF-39CE-4578-B0FF-FF05B1A6AE6E}"/>
              </a:ext>
            </a:extLst>
          </p:cNvPr>
          <p:cNvSpPr/>
          <p:nvPr/>
        </p:nvSpPr>
        <p:spPr>
          <a:xfrm>
            <a:off x="8904142" y="4280179"/>
            <a:ext cx="926849" cy="1141756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9FE684-15E7-4540-AD73-3AD3B9B9A6D2}"/>
              </a:ext>
            </a:extLst>
          </p:cNvPr>
          <p:cNvCxnSpPr/>
          <p:nvPr/>
        </p:nvCxnSpPr>
        <p:spPr>
          <a:xfrm flipV="1">
            <a:off x="9883027" y="5205766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244DBE2-E6BD-4046-BAF3-F344555E1DEE}"/>
              </a:ext>
            </a:extLst>
          </p:cNvPr>
          <p:cNvSpPr/>
          <p:nvPr/>
        </p:nvSpPr>
        <p:spPr>
          <a:xfrm>
            <a:off x="9704808" y="4836433"/>
            <a:ext cx="386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00CCCA-A2FE-43B5-8E5F-9C8CFAB8A4C2}"/>
              </a:ext>
            </a:extLst>
          </p:cNvPr>
          <p:cNvSpPr/>
          <p:nvPr/>
        </p:nvSpPr>
        <p:spPr>
          <a:xfrm>
            <a:off x="10062229" y="5421935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CB9FF8-267E-4668-8B6D-5E6455626149}"/>
              </a:ext>
            </a:extLst>
          </p:cNvPr>
          <p:cNvSpPr/>
          <p:nvPr/>
        </p:nvSpPr>
        <p:spPr>
          <a:xfrm>
            <a:off x="8935241" y="5421935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- Fa</a:t>
            </a:r>
            <a:endParaRPr lang="en-US" sz="1400" b="1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B468B8A-B6BE-48FE-AFA8-CDBD35912296}"/>
              </a:ext>
            </a:extLst>
          </p:cNvPr>
          <p:cNvSpPr/>
          <p:nvPr/>
        </p:nvSpPr>
        <p:spPr>
          <a:xfrm rot="21417764">
            <a:off x="9907272" y="5779080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FEC0E7A-45D3-4392-898B-DBF293C2FEC8}"/>
              </a:ext>
            </a:extLst>
          </p:cNvPr>
          <p:cNvSpPr/>
          <p:nvPr/>
        </p:nvSpPr>
        <p:spPr>
          <a:xfrm rot="222849" flipH="1">
            <a:off x="8924886" y="5784617"/>
            <a:ext cx="94044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3FADDC-4324-40F0-95BF-5028BDB296EA}"/>
              </a:ext>
            </a:extLst>
          </p:cNvPr>
          <p:cNvSpPr/>
          <p:nvPr/>
        </p:nvSpPr>
        <p:spPr>
          <a:xfrm>
            <a:off x="9227637" y="6105085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83B719-D973-4355-8F8B-4FC27B28E456}"/>
              </a:ext>
            </a:extLst>
          </p:cNvPr>
          <p:cNvSpPr/>
          <p:nvPr/>
        </p:nvSpPr>
        <p:spPr>
          <a:xfrm>
            <a:off x="9991614" y="6074114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27BADD3-5E00-4C93-9783-ECB6D1E9A8F6}"/>
              </a:ext>
            </a:extLst>
          </p:cNvPr>
          <p:cNvCxnSpPr>
            <a:cxnSpLocks/>
          </p:cNvCxnSpPr>
          <p:nvPr/>
        </p:nvCxnSpPr>
        <p:spPr>
          <a:xfrm>
            <a:off x="8553089" y="6433675"/>
            <a:ext cx="263765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024AB30-8CD6-479E-BEE1-ABEDA7647459}"/>
              </a:ext>
            </a:extLst>
          </p:cNvPr>
          <p:cNvSpPr/>
          <p:nvPr/>
        </p:nvSpPr>
        <p:spPr>
          <a:xfrm>
            <a:off x="10109015" y="4050149"/>
            <a:ext cx="14494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/>
              <a:t>Fc shifted 1500 Hz ABOVE Filter centre frequency</a:t>
            </a:r>
            <a:endParaRPr lang="en-US" sz="1100" b="1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F3E54DE-4695-4C07-9EC9-CDDA096FB75A}"/>
              </a:ext>
            </a:extLst>
          </p:cNvPr>
          <p:cNvCxnSpPr>
            <a:cxnSpLocks/>
          </p:cNvCxnSpPr>
          <p:nvPr/>
        </p:nvCxnSpPr>
        <p:spPr>
          <a:xfrm flipH="1">
            <a:off x="9870112" y="4378636"/>
            <a:ext cx="187647" cy="49137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Radio microphone with solid fill">
            <a:extLst>
              <a:ext uri="{FF2B5EF4-FFF2-40B4-BE49-F238E27FC236}">
                <a16:creationId xmlns:a16="http://schemas.microsoft.com/office/drawing/2014/main" id="{6BAE2DA7-ECF6-1081-C554-36C14AF6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234" y="3196437"/>
            <a:ext cx="704696" cy="70469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A0E6B0F-387C-A0A9-6D16-024CA90C5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204" y="2907699"/>
            <a:ext cx="404927" cy="63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3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A682-2593-27F2-059F-C12DF1E7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327" y="2242952"/>
            <a:ext cx="7184243" cy="1490850"/>
          </a:xfrm>
        </p:spPr>
        <p:txBody>
          <a:bodyPr/>
          <a:lstStyle/>
          <a:p>
            <a:pPr algn="ctr"/>
            <a:r>
              <a:rPr lang="en-US" dirty="0"/>
              <a:t>ADDRESS IN RECEIVE CHAIN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36EC-8907-0699-61AA-E2FA90E4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B463D-E6B4-090F-82C4-420CA0FB3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47885-467B-8744-C2E1-FECAFCF1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0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5FCA-94AC-447E-B37D-5B52898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2" y="248996"/>
            <a:ext cx="9404723" cy="767687"/>
          </a:xfrm>
        </p:spPr>
        <p:txBody>
          <a:bodyPr/>
          <a:lstStyle/>
          <a:p>
            <a:r>
              <a:rPr lang="en-CA" dirty="0"/>
              <a:t>The Bandwidth Filter (Crystal Filter)</a:t>
            </a:r>
            <a:br>
              <a:rPr lang="en-CA" dirty="0"/>
            </a:br>
            <a:r>
              <a:rPr lang="en-CA" dirty="0"/>
              <a:t>RECEIVER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1249F-3406-4AC9-A8CD-7954E39D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FF6D-A347-4B2C-9459-CD28864F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066D-4EC7-43C8-A450-BFE5050C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BB32D66-4C9F-4450-A984-1E3057133464}"/>
              </a:ext>
            </a:extLst>
          </p:cNvPr>
          <p:cNvSpPr/>
          <p:nvPr/>
        </p:nvSpPr>
        <p:spPr>
          <a:xfrm>
            <a:off x="9828591" y="4091645"/>
            <a:ext cx="1575748" cy="1626236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B96B64-D14E-4F91-A135-CCB53087669F}"/>
              </a:ext>
            </a:extLst>
          </p:cNvPr>
          <p:cNvCxnSpPr/>
          <p:nvPr/>
        </p:nvCxnSpPr>
        <p:spPr>
          <a:xfrm flipV="1">
            <a:off x="2077679" y="4361547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B203C55-7CED-40E0-AEC6-4C3681E473C5}"/>
              </a:ext>
            </a:extLst>
          </p:cNvPr>
          <p:cNvSpPr/>
          <p:nvPr/>
        </p:nvSpPr>
        <p:spPr>
          <a:xfrm>
            <a:off x="7078306" y="4055973"/>
            <a:ext cx="3866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32835F-8AFC-4B7F-B974-FFE2D0E0C536}"/>
              </a:ext>
            </a:extLst>
          </p:cNvPr>
          <p:cNvSpPr/>
          <p:nvPr/>
        </p:nvSpPr>
        <p:spPr>
          <a:xfrm>
            <a:off x="2256881" y="4577716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BC7950-0049-4E7C-8EAE-15CA83EA0131}"/>
              </a:ext>
            </a:extLst>
          </p:cNvPr>
          <p:cNvSpPr/>
          <p:nvPr/>
        </p:nvSpPr>
        <p:spPr>
          <a:xfrm rot="21417764">
            <a:off x="2101924" y="4934861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BF5568-DBE6-445C-8484-C2FCC5DA7FCE}"/>
              </a:ext>
            </a:extLst>
          </p:cNvPr>
          <p:cNvSpPr/>
          <p:nvPr/>
        </p:nvSpPr>
        <p:spPr>
          <a:xfrm>
            <a:off x="2186266" y="5229895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CC1405-4FB9-4A87-AEB5-E9D79D3FB167}"/>
              </a:ext>
            </a:extLst>
          </p:cNvPr>
          <p:cNvCxnSpPr>
            <a:cxnSpLocks/>
          </p:cNvCxnSpPr>
          <p:nvPr/>
        </p:nvCxnSpPr>
        <p:spPr>
          <a:xfrm>
            <a:off x="747741" y="5589456"/>
            <a:ext cx="263765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5343E3A-82B4-44B5-8F15-8B863DA3433A}"/>
              </a:ext>
            </a:extLst>
          </p:cNvPr>
          <p:cNvSpPr/>
          <p:nvPr/>
        </p:nvSpPr>
        <p:spPr>
          <a:xfrm>
            <a:off x="5793132" y="4983476"/>
            <a:ext cx="971328" cy="2026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E08F8E-40CA-4909-8797-D8BEB2CC2B95}"/>
              </a:ext>
            </a:extLst>
          </p:cNvPr>
          <p:cNvCxnSpPr>
            <a:cxnSpLocks/>
          </p:cNvCxnSpPr>
          <p:nvPr/>
        </p:nvCxnSpPr>
        <p:spPr>
          <a:xfrm>
            <a:off x="6509863" y="5589456"/>
            <a:ext cx="2480195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9AEA9D1-01B8-40AB-AFC1-D40937742661}"/>
              </a:ext>
            </a:extLst>
          </p:cNvPr>
          <p:cNvSpPr/>
          <p:nvPr/>
        </p:nvSpPr>
        <p:spPr>
          <a:xfrm>
            <a:off x="1839246" y="5670616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RF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EE6BE8-8760-41F7-AE80-0AA584122F48}"/>
              </a:ext>
            </a:extLst>
          </p:cNvPr>
          <p:cNvSpPr/>
          <p:nvPr/>
        </p:nvSpPr>
        <p:spPr>
          <a:xfrm>
            <a:off x="7575073" y="5609550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</a:t>
            </a:r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36794A6-7669-409F-8351-2716411C7889}"/>
              </a:ext>
            </a:extLst>
          </p:cNvPr>
          <p:cNvSpPr/>
          <p:nvPr/>
        </p:nvSpPr>
        <p:spPr>
          <a:xfrm>
            <a:off x="3675693" y="4970025"/>
            <a:ext cx="971328" cy="2026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8F9108-51FA-401B-8937-975D0D9130A0}"/>
              </a:ext>
            </a:extLst>
          </p:cNvPr>
          <p:cNvGrpSpPr/>
          <p:nvPr/>
        </p:nvGrpSpPr>
        <p:grpSpPr>
          <a:xfrm>
            <a:off x="2358151" y="2219581"/>
            <a:ext cx="862149" cy="848242"/>
            <a:chOff x="2865120" y="1685109"/>
            <a:chExt cx="975360" cy="94923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EB7BE2F-8324-4A39-9D77-C4D3FE7D5EE2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C8690F-9882-4021-9133-87A4B6F3A146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E7F51D-8151-4476-B021-C5B77F820440}"/>
                </a:ext>
              </a:extLst>
            </p:cNvPr>
            <p:cNvCxnSpPr>
              <a:cxnSpLocks/>
              <a:stCxn id="56" idx="3"/>
              <a:endCxn id="56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36F6A12-4C6C-4EA4-BD86-2E1975B1A357}"/>
              </a:ext>
            </a:extLst>
          </p:cNvPr>
          <p:cNvSpPr/>
          <p:nvPr/>
        </p:nvSpPr>
        <p:spPr>
          <a:xfrm>
            <a:off x="1543885" y="2473174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3307971-1579-4CAC-A70A-681D76FF4A83}"/>
              </a:ext>
            </a:extLst>
          </p:cNvPr>
          <p:cNvSpPr/>
          <p:nvPr/>
        </p:nvSpPr>
        <p:spPr>
          <a:xfrm>
            <a:off x="1621747" y="2186665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RF</a:t>
            </a:r>
            <a:endParaRPr lang="en-US" dirty="0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6E23FD5-693F-4746-A4BC-5725E834C047}"/>
              </a:ext>
            </a:extLst>
          </p:cNvPr>
          <p:cNvSpPr/>
          <p:nvPr/>
        </p:nvSpPr>
        <p:spPr>
          <a:xfrm>
            <a:off x="3305211" y="2487557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CE1216-E45E-49A2-B394-7D2BA4464095}"/>
              </a:ext>
            </a:extLst>
          </p:cNvPr>
          <p:cNvSpPr/>
          <p:nvPr/>
        </p:nvSpPr>
        <p:spPr>
          <a:xfrm>
            <a:off x="3517854" y="220069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</a:t>
            </a:r>
            <a:endParaRPr lang="en-US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E2F1DA1-57E4-4D9F-A198-C170716750C8}"/>
              </a:ext>
            </a:extLst>
          </p:cNvPr>
          <p:cNvSpPr/>
          <p:nvPr/>
        </p:nvSpPr>
        <p:spPr>
          <a:xfrm rot="16200000">
            <a:off x="2401694" y="3344625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234907-84E8-4D65-B578-5E1976F47E3D}"/>
              </a:ext>
            </a:extLst>
          </p:cNvPr>
          <p:cNvSpPr/>
          <p:nvPr/>
        </p:nvSpPr>
        <p:spPr>
          <a:xfrm>
            <a:off x="2974078" y="330002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LO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6F0FE9F-7575-4C3A-88FD-E58061BB5AD2}"/>
              </a:ext>
            </a:extLst>
          </p:cNvPr>
          <p:cNvSpPr/>
          <p:nvPr/>
        </p:nvSpPr>
        <p:spPr>
          <a:xfrm>
            <a:off x="4183211" y="2252499"/>
            <a:ext cx="992778" cy="7294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4810DF2-9100-4FCB-834A-111BA5B90E51}"/>
              </a:ext>
            </a:extLst>
          </p:cNvPr>
          <p:cNvSpPr/>
          <p:nvPr/>
        </p:nvSpPr>
        <p:spPr>
          <a:xfrm>
            <a:off x="4474948" y="2338526"/>
            <a:ext cx="409303" cy="557354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232DDF-5C3D-462B-BE88-EFC89C711D27}"/>
              </a:ext>
            </a:extLst>
          </p:cNvPr>
          <p:cNvSpPr txBox="1"/>
          <p:nvPr/>
        </p:nvSpPr>
        <p:spPr>
          <a:xfrm>
            <a:off x="2402740" y="18378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9A7EED6-E523-44D1-BDA0-A55F1C033600}"/>
              </a:ext>
            </a:extLst>
          </p:cNvPr>
          <p:cNvSpPr txBox="1"/>
          <p:nvPr/>
        </p:nvSpPr>
        <p:spPr>
          <a:xfrm>
            <a:off x="3951675" y="1630844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Bandwidth </a:t>
            </a:r>
          </a:p>
          <a:p>
            <a:pPr algn="ctr"/>
            <a:r>
              <a:rPr lang="en-CA" dirty="0"/>
              <a:t>Filter</a:t>
            </a:r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9335FB-2837-451A-9A78-03733548664D}"/>
              </a:ext>
            </a:extLst>
          </p:cNvPr>
          <p:cNvGrpSpPr/>
          <p:nvPr/>
        </p:nvGrpSpPr>
        <p:grpSpPr>
          <a:xfrm>
            <a:off x="6069114" y="2186665"/>
            <a:ext cx="862149" cy="848242"/>
            <a:chOff x="2865120" y="1685109"/>
            <a:chExt cx="975360" cy="94923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F79C419-9FF1-447B-8731-7B81203814ED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18D5844-209C-490F-8467-407214707D4F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46E1297-8656-47BE-8CEB-B677A0A68CCB}"/>
                </a:ext>
              </a:extLst>
            </p:cNvPr>
            <p:cNvCxnSpPr>
              <a:cxnSpLocks/>
              <a:stCxn id="70" idx="3"/>
              <a:endCxn id="70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B1F8CEB-F4EC-4DB8-A0A3-77AA1F8D14A4}"/>
              </a:ext>
            </a:extLst>
          </p:cNvPr>
          <p:cNvSpPr/>
          <p:nvPr/>
        </p:nvSpPr>
        <p:spPr>
          <a:xfrm>
            <a:off x="5254848" y="2440258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564F2C07-2FC0-4F2A-A884-9172587BE525}"/>
              </a:ext>
            </a:extLst>
          </p:cNvPr>
          <p:cNvSpPr/>
          <p:nvPr/>
        </p:nvSpPr>
        <p:spPr>
          <a:xfrm>
            <a:off x="7016174" y="2454641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D66344-A7A6-4659-9502-9447E295CC7D}"/>
              </a:ext>
            </a:extLst>
          </p:cNvPr>
          <p:cNvSpPr/>
          <p:nvPr/>
        </p:nvSpPr>
        <p:spPr>
          <a:xfrm>
            <a:off x="6977147" y="2167779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Audio</a:t>
            </a:r>
            <a:endParaRPr lang="en-US" dirty="0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B6C0BEE6-C57F-4917-9E39-E0A1407DE3BD}"/>
              </a:ext>
            </a:extLst>
          </p:cNvPr>
          <p:cNvSpPr/>
          <p:nvPr/>
        </p:nvSpPr>
        <p:spPr>
          <a:xfrm rot="16200000">
            <a:off x="6112657" y="3311709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81400F3-B52E-4A6D-8549-9F80EFC3A4B9}"/>
              </a:ext>
            </a:extLst>
          </p:cNvPr>
          <p:cNvSpPr/>
          <p:nvPr/>
        </p:nvSpPr>
        <p:spPr>
          <a:xfrm>
            <a:off x="6616112" y="3267110"/>
            <a:ext cx="630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BFO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2B777C-5DFB-47C2-9781-42BB82072DE7}"/>
              </a:ext>
            </a:extLst>
          </p:cNvPr>
          <p:cNvSpPr txBox="1"/>
          <p:nvPr/>
        </p:nvSpPr>
        <p:spPr>
          <a:xfrm>
            <a:off x="6113703" y="18049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00E75B5-72F1-495B-AA7D-9CC3F28BE1C4}"/>
              </a:ext>
            </a:extLst>
          </p:cNvPr>
          <p:cNvCxnSpPr/>
          <p:nvPr/>
        </p:nvCxnSpPr>
        <p:spPr>
          <a:xfrm flipV="1">
            <a:off x="7262266" y="4374279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25F7BC5-1E45-4475-8C4F-AF5EB03768F1}"/>
              </a:ext>
            </a:extLst>
          </p:cNvPr>
          <p:cNvSpPr/>
          <p:nvPr/>
        </p:nvSpPr>
        <p:spPr>
          <a:xfrm>
            <a:off x="9088327" y="1916494"/>
            <a:ext cx="26737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b="1" dirty="0"/>
              <a:t>Filter Centre Frequency to only pass USB</a:t>
            </a:r>
          </a:p>
          <a:p>
            <a:pPr algn="ctr"/>
            <a:endParaRPr lang="en-CA" sz="1400" b="1" dirty="0"/>
          </a:p>
          <a:p>
            <a:pPr algn="ctr"/>
            <a:r>
              <a:rPr lang="en-CA" sz="1400" b="1" dirty="0"/>
              <a:t>Mixer shifts incoming RF to be within the filter passband</a:t>
            </a:r>
          </a:p>
          <a:p>
            <a:pPr algn="ctr"/>
            <a:endParaRPr lang="en-CA" sz="1400" b="1" dirty="0"/>
          </a:p>
          <a:p>
            <a:pPr algn="ctr"/>
            <a:r>
              <a:rPr lang="en-CA" sz="1400" b="1" dirty="0"/>
              <a:t>Need to shift Fc + centre of USB</a:t>
            </a:r>
            <a:endParaRPr lang="en-US" sz="1400" b="1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10F808B-4CAB-4BEB-AF5A-DEB4784B6676}"/>
              </a:ext>
            </a:extLst>
          </p:cNvPr>
          <p:cNvGrpSpPr/>
          <p:nvPr/>
        </p:nvGrpSpPr>
        <p:grpSpPr>
          <a:xfrm>
            <a:off x="4744914" y="4647234"/>
            <a:ext cx="862149" cy="848242"/>
            <a:chOff x="2865120" y="1685109"/>
            <a:chExt cx="975360" cy="94923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C9FBBD-3F6B-4E98-BC92-1F37F911A186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9ACF720-E4CB-488B-977A-5CC241373540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8AF47B1-37AE-4CA9-AF23-FA0CD9791C7F}"/>
                </a:ext>
              </a:extLst>
            </p:cNvPr>
            <p:cNvCxnSpPr>
              <a:cxnSpLocks/>
              <a:stCxn id="82" idx="3"/>
              <a:endCxn id="82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07AFAAD2-A2AB-40D1-A421-9A1E9782B659}"/>
              </a:ext>
            </a:extLst>
          </p:cNvPr>
          <p:cNvSpPr/>
          <p:nvPr/>
        </p:nvSpPr>
        <p:spPr>
          <a:xfrm>
            <a:off x="8676625" y="4937599"/>
            <a:ext cx="971328" cy="2026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CB1C5A4-E946-4E47-80A6-6B7C3B75442C}"/>
              </a:ext>
            </a:extLst>
          </p:cNvPr>
          <p:cNvCxnSpPr>
            <a:cxnSpLocks/>
            <a:stCxn id="80" idx="1"/>
            <a:endCxn id="8" idx="0"/>
          </p:cNvCxnSpPr>
          <p:nvPr/>
        </p:nvCxnSpPr>
        <p:spPr>
          <a:xfrm flipH="1">
            <a:off x="7769960" y="2824435"/>
            <a:ext cx="1318367" cy="119843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EE912DD-E3DF-4A08-B47A-BBD50BDD2673}"/>
              </a:ext>
            </a:extLst>
          </p:cNvPr>
          <p:cNvSpPr/>
          <p:nvPr/>
        </p:nvSpPr>
        <p:spPr>
          <a:xfrm rot="21417764">
            <a:off x="7290107" y="4928971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384892-5650-47E4-84F9-952361B09563}"/>
              </a:ext>
            </a:extLst>
          </p:cNvPr>
          <p:cNvSpPr/>
          <p:nvPr/>
        </p:nvSpPr>
        <p:spPr>
          <a:xfrm>
            <a:off x="7374449" y="5224005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8CE08E-47D8-4C45-B99C-6CF1C083599A}"/>
              </a:ext>
            </a:extLst>
          </p:cNvPr>
          <p:cNvSpPr txBox="1"/>
          <p:nvPr/>
        </p:nvSpPr>
        <p:spPr>
          <a:xfrm>
            <a:off x="3518982" y="5867370"/>
            <a:ext cx="34122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i="1" dirty="0">
                <a:solidFill>
                  <a:schemeClr val="accent2">
                    <a:lumMod val="75000"/>
                  </a:schemeClr>
                </a:solidFill>
              </a:rPr>
              <a:t>WHAT COULD HAPPEN HERE?</a:t>
            </a:r>
          </a:p>
          <a:p>
            <a:pPr algn="ctr"/>
            <a:r>
              <a:rPr lang="en-CA" sz="1400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CA" sz="1400" b="1" i="1" dirty="0">
                <a:solidFill>
                  <a:srgbClr val="00B050"/>
                </a:solidFill>
              </a:rPr>
              <a:t>Sideband Inversion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62FA9-F9D7-2DFF-E68C-70163E67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28" y="2325176"/>
            <a:ext cx="404927" cy="637051"/>
          </a:xfrm>
          <a:prstGeom prst="rect">
            <a:avLst/>
          </a:prstGeom>
        </p:spPr>
      </p:pic>
      <p:pic>
        <p:nvPicPr>
          <p:cNvPr id="9" name="Graphic 8" descr="Volume with solid fill">
            <a:extLst>
              <a:ext uri="{FF2B5EF4-FFF2-40B4-BE49-F238E27FC236}">
                <a16:creationId xmlns:a16="http://schemas.microsoft.com/office/drawing/2014/main" id="{FCF1AAEA-F71C-E34A-BC9A-2447BF69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1348" y="2287741"/>
            <a:ext cx="607517" cy="60751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D8C793-0176-0A0C-7A31-3F34630A02A4}"/>
              </a:ext>
            </a:extLst>
          </p:cNvPr>
          <p:cNvCxnSpPr/>
          <p:nvPr/>
        </p:nvCxnSpPr>
        <p:spPr>
          <a:xfrm flipV="1">
            <a:off x="7749960" y="4352707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A1C2871-585F-DF8E-3C8D-06BB309732DE}"/>
              </a:ext>
            </a:extLst>
          </p:cNvPr>
          <p:cNvSpPr/>
          <p:nvPr/>
        </p:nvSpPr>
        <p:spPr>
          <a:xfrm>
            <a:off x="7467633" y="4022872"/>
            <a:ext cx="604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 err="1"/>
              <a:t>Fshift</a:t>
            </a:r>
            <a:endParaRPr 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74D17-475E-401A-8BEE-27B620A308B9}"/>
              </a:ext>
            </a:extLst>
          </p:cNvPr>
          <p:cNvSpPr txBox="1"/>
          <p:nvPr/>
        </p:nvSpPr>
        <p:spPr>
          <a:xfrm>
            <a:off x="1864093" y="4045136"/>
            <a:ext cx="38664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CA" dirty="0"/>
              <a:t>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99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5FCA-94AC-447E-B37D-5B52898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2" y="248996"/>
            <a:ext cx="9404723" cy="767687"/>
          </a:xfrm>
        </p:spPr>
        <p:txBody>
          <a:bodyPr/>
          <a:lstStyle/>
          <a:p>
            <a:r>
              <a:rPr lang="en-CA" dirty="0"/>
              <a:t>The Bandwidth Filter (Crystal Filter)</a:t>
            </a:r>
            <a:br>
              <a:rPr lang="en-CA" dirty="0"/>
            </a:br>
            <a:r>
              <a:rPr lang="en-CA" dirty="0"/>
              <a:t>RECEIVER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1249F-3406-4AC9-A8CD-7954E39D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FF6D-A347-4B2C-9459-CD28864F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066D-4EC7-43C8-A450-BFE5050C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BB32D66-4C9F-4450-A984-1E3057133464}"/>
              </a:ext>
            </a:extLst>
          </p:cNvPr>
          <p:cNvSpPr/>
          <p:nvPr/>
        </p:nvSpPr>
        <p:spPr>
          <a:xfrm>
            <a:off x="9379814" y="2174863"/>
            <a:ext cx="1582989" cy="1421296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B96B64-D14E-4F91-A135-CCB53087669F}"/>
              </a:ext>
            </a:extLst>
          </p:cNvPr>
          <p:cNvCxnSpPr/>
          <p:nvPr/>
        </p:nvCxnSpPr>
        <p:spPr>
          <a:xfrm flipV="1">
            <a:off x="1687056" y="2277033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B203C55-7CED-40E0-AEC6-4C3681E473C5}"/>
              </a:ext>
            </a:extLst>
          </p:cNvPr>
          <p:cNvSpPr/>
          <p:nvPr/>
        </p:nvSpPr>
        <p:spPr>
          <a:xfrm>
            <a:off x="1508838" y="1907700"/>
            <a:ext cx="386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32835F-8AFC-4B7F-B974-FFE2D0E0C536}"/>
              </a:ext>
            </a:extLst>
          </p:cNvPr>
          <p:cNvSpPr/>
          <p:nvPr/>
        </p:nvSpPr>
        <p:spPr>
          <a:xfrm>
            <a:off x="1866258" y="2493202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BC7950-0049-4E7C-8EAE-15CA83EA0131}"/>
              </a:ext>
            </a:extLst>
          </p:cNvPr>
          <p:cNvSpPr/>
          <p:nvPr/>
        </p:nvSpPr>
        <p:spPr>
          <a:xfrm rot="21417764">
            <a:off x="1711301" y="2850347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BF5568-DBE6-445C-8484-C2FCC5DA7FCE}"/>
              </a:ext>
            </a:extLst>
          </p:cNvPr>
          <p:cNvSpPr/>
          <p:nvPr/>
        </p:nvSpPr>
        <p:spPr>
          <a:xfrm>
            <a:off x="1795643" y="3145381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CC1405-4FB9-4A87-AEB5-E9D79D3FB167}"/>
              </a:ext>
            </a:extLst>
          </p:cNvPr>
          <p:cNvCxnSpPr>
            <a:cxnSpLocks/>
          </p:cNvCxnSpPr>
          <p:nvPr/>
        </p:nvCxnSpPr>
        <p:spPr>
          <a:xfrm>
            <a:off x="357118" y="3504942"/>
            <a:ext cx="263765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5343E3A-82B4-44B5-8F15-8B863DA3433A}"/>
              </a:ext>
            </a:extLst>
          </p:cNvPr>
          <p:cNvSpPr/>
          <p:nvPr/>
        </p:nvSpPr>
        <p:spPr>
          <a:xfrm>
            <a:off x="5402509" y="2898962"/>
            <a:ext cx="971328" cy="2026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E08F8E-40CA-4909-8797-D8BEB2CC2B95}"/>
              </a:ext>
            </a:extLst>
          </p:cNvPr>
          <p:cNvCxnSpPr>
            <a:cxnSpLocks/>
          </p:cNvCxnSpPr>
          <p:nvPr/>
        </p:nvCxnSpPr>
        <p:spPr>
          <a:xfrm>
            <a:off x="6119240" y="3504942"/>
            <a:ext cx="2480195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9AEA9D1-01B8-40AB-AFC1-D40937742661}"/>
              </a:ext>
            </a:extLst>
          </p:cNvPr>
          <p:cNvSpPr/>
          <p:nvPr/>
        </p:nvSpPr>
        <p:spPr>
          <a:xfrm>
            <a:off x="1448623" y="358610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RF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EE6BE8-8760-41F7-AE80-0AA584122F48}"/>
              </a:ext>
            </a:extLst>
          </p:cNvPr>
          <p:cNvSpPr/>
          <p:nvPr/>
        </p:nvSpPr>
        <p:spPr>
          <a:xfrm>
            <a:off x="7184450" y="3525036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</a:t>
            </a:r>
            <a:endParaRPr lang="en-US" dirty="0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36794A6-7669-409F-8351-2716411C7889}"/>
              </a:ext>
            </a:extLst>
          </p:cNvPr>
          <p:cNvSpPr/>
          <p:nvPr/>
        </p:nvSpPr>
        <p:spPr>
          <a:xfrm>
            <a:off x="3285070" y="2885511"/>
            <a:ext cx="971328" cy="2026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00E75B5-72F1-495B-AA7D-9CC3F28BE1C4}"/>
              </a:ext>
            </a:extLst>
          </p:cNvPr>
          <p:cNvCxnSpPr/>
          <p:nvPr/>
        </p:nvCxnSpPr>
        <p:spPr>
          <a:xfrm flipV="1">
            <a:off x="6834661" y="2239130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25F7BC5-1E45-4475-8C4F-AF5EB03768F1}"/>
              </a:ext>
            </a:extLst>
          </p:cNvPr>
          <p:cNvSpPr/>
          <p:nvPr/>
        </p:nvSpPr>
        <p:spPr>
          <a:xfrm>
            <a:off x="7755122" y="4471756"/>
            <a:ext cx="2673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b="1" dirty="0"/>
              <a:t>USB </a:t>
            </a:r>
            <a:r>
              <a:rPr lang="en-CA" sz="1400" b="1" u="sng" dirty="0">
                <a:solidFill>
                  <a:schemeClr val="bg1"/>
                </a:solidFill>
              </a:rPr>
              <a:t>input</a:t>
            </a:r>
            <a:r>
              <a:rPr lang="en-CA" sz="1400" b="1" dirty="0"/>
              <a:t> to mixer</a:t>
            </a:r>
          </a:p>
          <a:p>
            <a:pPr algn="ctr"/>
            <a:r>
              <a:rPr lang="en-CA" sz="1400" b="1" dirty="0"/>
              <a:t>LSB </a:t>
            </a:r>
            <a:r>
              <a:rPr lang="en-CA" sz="1400" b="1" u="sng" dirty="0">
                <a:solidFill>
                  <a:schemeClr val="bg1"/>
                </a:solidFill>
              </a:rPr>
              <a:t>output</a:t>
            </a:r>
            <a:r>
              <a:rPr lang="en-CA" sz="1400" b="1" dirty="0"/>
              <a:t> from the mixer</a:t>
            </a:r>
            <a:endParaRPr lang="en-US" sz="1400" b="1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10F808B-4CAB-4BEB-AF5A-DEB4784B6676}"/>
              </a:ext>
            </a:extLst>
          </p:cNvPr>
          <p:cNvGrpSpPr/>
          <p:nvPr/>
        </p:nvGrpSpPr>
        <p:grpSpPr>
          <a:xfrm>
            <a:off x="4354291" y="2562720"/>
            <a:ext cx="862149" cy="848242"/>
            <a:chOff x="2865120" y="1685109"/>
            <a:chExt cx="975360" cy="94923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C9FBBD-3F6B-4E98-BC92-1F37F911A186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9ACF720-E4CB-488B-977A-5CC241373540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8AF47B1-37AE-4CA9-AF23-FA0CD9791C7F}"/>
                </a:ext>
              </a:extLst>
            </p:cNvPr>
            <p:cNvCxnSpPr>
              <a:cxnSpLocks/>
              <a:stCxn id="82" idx="3"/>
              <a:endCxn id="82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07AFAAD2-A2AB-40D1-A421-9A1E9782B659}"/>
              </a:ext>
            </a:extLst>
          </p:cNvPr>
          <p:cNvSpPr/>
          <p:nvPr/>
        </p:nvSpPr>
        <p:spPr>
          <a:xfrm>
            <a:off x="8286002" y="2853085"/>
            <a:ext cx="971328" cy="20266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CB1C5A4-E946-4E47-80A6-6B7C3B75442C}"/>
              </a:ext>
            </a:extLst>
          </p:cNvPr>
          <p:cNvCxnSpPr>
            <a:cxnSpLocks/>
          </p:cNvCxnSpPr>
          <p:nvPr/>
        </p:nvCxnSpPr>
        <p:spPr>
          <a:xfrm flipH="1" flipV="1">
            <a:off x="7603368" y="3834342"/>
            <a:ext cx="682634" cy="56898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F19CE48-1B85-40DD-BA25-915205A63AE0}"/>
              </a:ext>
            </a:extLst>
          </p:cNvPr>
          <p:cNvSpPr/>
          <p:nvPr/>
        </p:nvSpPr>
        <p:spPr>
          <a:xfrm rot="222849" flipH="1">
            <a:off x="6861793" y="2855884"/>
            <a:ext cx="94044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FD72AEF-807B-4C43-937E-71D5D681FE78}"/>
              </a:ext>
            </a:extLst>
          </p:cNvPr>
          <p:cNvSpPr/>
          <p:nvPr/>
        </p:nvSpPr>
        <p:spPr>
          <a:xfrm>
            <a:off x="7164544" y="3176352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CFF8C2A-E374-4A4C-8A07-F6B5F90B032C}"/>
              </a:ext>
            </a:extLst>
          </p:cNvPr>
          <p:cNvSpPr/>
          <p:nvPr/>
        </p:nvSpPr>
        <p:spPr>
          <a:xfrm>
            <a:off x="1767391" y="4524493"/>
            <a:ext cx="25245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 b="1" dirty="0"/>
              <a:t>If LO above RF, the 1st Mixer inverts sideband</a:t>
            </a:r>
          </a:p>
          <a:p>
            <a:pPr algn="ctr"/>
            <a:endParaRPr lang="en-CA" sz="1400" b="1" dirty="0"/>
          </a:p>
          <a:p>
            <a:pPr algn="ctr"/>
            <a:r>
              <a:rPr lang="en-CA" sz="1400" b="1" dirty="0"/>
              <a:t>i.e., IF = LO - RF</a:t>
            </a:r>
            <a:endParaRPr lang="en-US" sz="1400" b="1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5FCE412-2429-418F-8CF2-D82FC8DEE599}"/>
              </a:ext>
            </a:extLst>
          </p:cNvPr>
          <p:cNvCxnSpPr>
            <a:cxnSpLocks/>
          </p:cNvCxnSpPr>
          <p:nvPr/>
        </p:nvCxnSpPr>
        <p:spPr>
          <a:xfrm flipV="1">
            <a:off x="3229995" y="3410962"/>
            <a:ext cx="1124296" cy="99236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C6652A-D2E3-AF99-218B-9B7ECF2E9D58}"/>
              </a:ext>
            </a:extLst>
          </p:cNvPr>
          <p:cNvSpPr/>
          <p:nvPr/>
        </p:nvSpPr>
        <p:spPr>
          <a:xfrm>
            <a:off x="6641339" y="1931353"/>
            <a:ext cx="386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</a:t>
            </a:r>
            <a:endParaRPr lang="en-US" sz="1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525AA3-809D-5E8E-A667-A0DCBFB7D37B}"/>
              </a:ext>
            </a:extLst>
          </p:cNvPr>
          <p:cNvCxnSpPr/>
          <p:nvPr/>
        </p:nvCxnSpPr>
        <p:spPr>
          <a:xfrm flipV="1">
            <a:off x="7312016" y="2261187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60FF64E-0556-41A9-B048-B6B2FC40311B}"/>
              </a:ext>
            </a:extLst>
          </p:cNvPr>
          <p:cNvSpPr/>
          <p:nvPr/>
        </p:nvSpPr>
        <p:spPr>
          <a:xfrm>
            <a:off x="7029689" y="1931352"/>
            <a:ext cx="604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 err="1"/>
              <a:t>Fshift</a:t>
            </a:r>
            <a:endParaRPr lang="en-US" sz="1400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8BFA37-1039-2E5C-49C1-442247C46A9A}"/>
              </a:ext>
            </a:extLst>
          </p:cNvPr>
          <p:cNvSpPr/>
          <p:nvPr/>
        </p:nvSpPr>
        <p:spPr>
          <a:xfrm rot="16200000">
            <a:off x="4438091" y="3715515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B9085C-D1CA-923F-9D0B-7E6B3D5D8308}"/>
              </a:ext>
            </a:extLst>
          </p:cNvPr>
          <p:cNvSpPr/>
          <p:nvPr/>
        </p:nvSpPr>
        <p:spPr>
          <a:xfrm>
            <a:off x="4970218" y="3722477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LO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62BF42-D12B-11CC-F844-266567F0FB47}"/>
              </a:ext>
            </a:extLst>
          </p:cNvPr>
          <p:cNvSpPr txBox="1"/>
          <p:nvPr/>
        </p:nvSpPr>
        <p:spPr>
          <a:xfrm>
            <a:off x="2688559" y="6179254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Note: USB and LSB are identical and can be interchanged</a:t>
            </a:r>
          </a:p>
        </p:txBody>
      </p:sp>
    </p:spTree>
    <p:extLst>
      <p:ext uri="{BB962C8B-B14F-4D97-AF65-F5344CB8AC3E}">
        <p14:creationId xmlns:p14="http://schemas.microsoft.com/office/powerpoint/2010/main" val="943330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5FCA-94AC-447E-B37D-5B52898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2" y="248996"/>
            <a:ext cx="9404723" cy="767687"/>
          </a:xfrm>
        </p:spPr>
        <p:txBody>
          <a:bodyPr/>
          <a:lstStyle/>
          <a:p>
            <a:r>
              <a:rPr lang="en-CA" dirty="0"/>
              <a:t>The Bandwidth Filter (Crystal Filter)</a:t>
            </a:r>
            <a:br>
              <a:rPr lang="en-CA" dirty="0"/>
            </a:br>
            <a:r>
              <a:rPr lang="en-CA" dirty="0"/>
              <a:t>RECEIVER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1249F-3406-4AC9-A8CD-7954E39D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FF6D-A347-4B2C-9459-CD28864F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066D-4EC7-43C8-A450-BFE5050C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B96B64-D14E-4F91-A135-CCB53087669F}"/>
              </a:ext>
            </a:extLst>
          </p:cNvPr>
          <p:cNvCxnSpPr/>
          <p:nvPr/>
        </p:nvCxnSpPr>
        <p:spPr>
          <a:xfrm flipV="1">
            <a:off x="2133711" y="4533141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B203C55-7CED-40E0-AEC6-4C3681E473C5}"/>
              </a:ext>
            </a:extLst>
          </p:cNvPr>
          <p:cNvSpPr/>
          <p:nvPr/>
        </p:nvSpPr>
        <p:spPr>
          <a:xfrm>
            <a:off x="1863057" y="4218896"/>
            <a:ext cx="554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 err="1"/>
              <a:t>Fbfo</a:t>
            </a:r>
            <a:endParaRPr lang="en-US" sz="14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32835F-8AFC-4B7F-B974-FFE2D0E0C536}"/>
              </a:ext>
            </a:extLst>
          </p:cNvPr>
          <p:cNvSpPr/>
          <p:nvPr/>
        </p:nvSpPr>
        <p:spPr>
          <a:xfrm>
            <a:off x="2312913" y="4749310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BC7950-0049-4E7C-8EAE-15CA83EA0131}"/>
              </a:ext>
            </a:extLst>
          </p:cNvPr>
          <p:cNvSpPr/>
          <p:nvPr/>
        </p:nvSpPr>
        <p:spPr>
          <a:xfrm rot="21417764">
            <a:off x="2157956" y="5106455"/>
            <a:ext cx="93181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BF5568-DBE6-445C-8484-C2FCC5DA7FCE}"/>
              </a:ext>
            </a:extLst>
          </p:cNvPr>
          <p:cNvSpPr/>
          <p:nvPr/>
        </p:nvSpPr>
        <p:spPr>
          <a:xfrm>
            <a:off x="2242298" y="5401489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CC1405-4FB9-4A87-AEB5-E9D79D3FB167}"/>
              </a:ext>
            </a:extLst>
          </p:cNvPr>
          <p:cNvCxnSpPr>
            <a:cxnSpLocks/>
          </p:cNvCxnSpPr>
          <p:nvPr/>
        </p:nvCxnSpPr>
        <p:spPr>
          <a:xfrm>
            <a:off x="803773" y="5761050"/>
            <a:ext cx="263765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E08F8E-40CA-4909-8797-D8BEB2CC2B95}"/>
              </a:ext>
            </a:extLst>
          </p:cNvPr>
          <p:cNvCxnSpPr>
            <a:cxnSpLocks/>
          </p:cNvCxnSpPr>
          <p:nvPr/>
        </p:nvCxnSpPr>
        <p:spPr>
          <a:xfrm>
            <a:off x="7084003" y="5761050"/>
            <a:ext cx="2480195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9AEA9D1-01B8-40AB-AFC1-D40937742661}"/>
              </a:ext>
            </a:extLst>
          </p:cNvPr>
          <p:cNvSpPr/>
          <p:nvPr/>
        </p:nvSpPr>
        <p:spPr>
          <a:xfrm>
            <a:off x="1895278" y="5842210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RF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EE6BE8-8760-41F7-AE80-0AA584122F48}"/>
              </a:ext>
            </a:extLst>
          </p:cNvPr>
          <p:cNvSpPr/>
          <p:nvPr/>
        </p:nvSpPr>
        <p:spPr>
          <a:xfrm>
            <a:off x="7997409" y="5766082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</a:t>
            </a:r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F19CE48-1B85-40DD-BA25-915205A63AE0}"/>
              </a:ext>
            </a:extLst>
          </p:cNvPr>
          <p:cNvSpPr/>
          <p:nvPr/>
        </p:nvSpPr>
        <p:spPr>
          <a:xfrm rot="222849" flipH="1">
            <a:off x="7826556" y="5111992"/>
            <a:ext cx="940447" cy="682172"/>
          </a:xfrm>
          <a:custGeom>
            <a:avLst/>
            <a:gdLst>
              <a:gd name="connsiteX0" fmla="*/ 0 w 931817"/>
              <a:gd name="connsiteY0" fmla="*/ 621212 h 682172"/>
              <a:gd name="connsiteX1" fmla="*/ 217715 w 931817"/>
              <a:gd name="connsiteY1" fmla="*/ 11612 h 682172"/>
              <a:gd name="connsiteX2" fmla="*/ 374469 w 931817"/>
              <a:gd name="connsiteY2" fmla="*/ 211909 h 682172"/>
              <a:gd name="connsiteX3" fmla="*/ 478972 w 931817"/>
              <a:gd name="connsiteY3" fmla="*/ 98698 h 682172"/>
              <a:gd name="connsiteX4" fmla="*/ 548640 w 931817"/>
              <a:gd name="connsiteY4" fmla="*/ 394789 h 682172"/>
              <a:gd name="connsiteX5" fmla="*/ 635726 w 931817"/>
              <a:gd name="connsiteY5" fmla="*/ 238035 h 682172"/>
              <a:gd name="connsiteX6" fmla="*/ 748937 w 931817"/>
              <a:gd name="connsiteY6" fmla="*/ 612503 h 682172"/>
              <a:gd name="connsiteX7" fmla="*/ 827315 w 931817"/>
              <a:gd name="connsiteY7" fmla="*/ 89989 h 682172"/>
              <a:gd name="connsiteX8" fmla="*/ 931817 w 931817"/>
              <a:gd name="connsiteY8" fmla="*/ 682172 h 68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1817" h="682172">
                <a:moveTo>
                  <a:pt x="0" y="621212"/>
                </a:moveTo>
                <a:cubicBezTo>
                  <a:pt x="77651" y="350520"/>
                  <a:pt x="155303" y="79829"/>
                  <a:pt x="217715" y="11612"/>
                </a:cubicBezTo>
                <a:cubicBezTo>
                  <a:pt x="280127" y="-56605"/>
                  <a:pt x="330926" y="197395"/>
                  <a:pt x="374469" y="211909"/>
                </a:cubicBezTo>
                <a:cubicBezTo>
                  <a:pt x="418012" y="226423"/>
                  <a:pt x="449944" y="68218"/>
                  <a:pt x="478972" y="98698"/>
                </a:cubicBezTo>
                <a:cubicBezTo>
                  <a:pt x="508001" y="129178"/>
                  <a:pt x="522514" y="371566"/>
                  <a:pt x="548640" y="394789"/>
                </a:cubicBezTo>
                <a:cubicBezTo>
                  <a:pt x="574766" y="418012"/>
                  <a:pt x="602343" y="201749"/>
                  <a:pt x="635726" y="238035"/>
                </a:cubicBezTo>
                <a:cubicBezTo>
                  <a:pt x="669109" y="274321"/>
                  <a:pt x="717006" y="637177"/>
                  <a:pt x="748937" y="612503"/>
                </a:cubicBezTo>
                <a:cubicBezTo>
                  <a:pt x="780868" y="587829"/>
                  <a:pt x="796835" y="78377"/>
                  <a:pt x="827315" y="89989"/>
                </a:cubicBezTo>
                <a:cubicBezTo>
                  <a:pt x="857795" y="101600"/>
                  <a:pt x="894806" y="391886"/>
                  <a:pt x="931817" y="682172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FD72AEF-807B-4C43-937E-71D5D681FE78}"/>
              </a:ext>
            </a:extLst>
          </p:cNvPr>
          <p:cNvSpPr/>
          <p:nvPr/>
        </p:nvSpPr>
        <p:spPr>
          <a:xfrm>
            <a:off x="8129307" y="5432460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9CB7BC-BDE4-4FCE-8B3B-EE2C4F2517E9}"/>
              </a:ext>
            </a:extLst>
          </p:cNvPr>
          <p:cNvGrpSpPr/>
          <p:nvPr/>
        </p:nvGrpSpPr>
        <p:grpSpPr>
          <a:xfrm>
            <a:off x="4169129" y="2179097"/>
            <a:ext cx="862149" cy="848242"/>
            <a:chOff x="2865120" y="1685109"/>
            <a:chExt cx="975360" cy="94923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EDC9B1-78DE-4F14-B481-A28EE1A79003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719C979-5EC8-4B5F-9307-2E43EDD777B1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137C6F-6FC2-49B2-AB02-C255E9234AA2}"/>
                </a:ext>
              </a:extLst>
            </p:cNvPr>
            <p:cNvCxnSpPr>
              <a:cxnSpLocks/>
              <a:stCxn id="35" idx="3"/>
              <a:endCxn id="35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D8E8B58-61F4-436B-8FF6-BAC16E8E6553}"/>
              </a:ext>
            </a:extLst>
          </p:cNvPr>
          <p:cNvSpPr/>
          <p:nvPr/>
        </p:nvSpPr>
        <p:spPr>
          <a:xfrm>
            <a:off x="3354863" y="2432690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7319881-D67C-4071-9A74-685AAFBBDA54}"/>
              </a:ext>
            </a:extLst>
          </p:cNvPr>
          <p:cNvSpPr/>
          <p:nvPr/>
        </p:nvSpPr>
        <p:spPr>
          <a:xfrm>
            <a:off x="5116189" y="2447073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54C65F-696F-4B4F-A458-7FB8ED102079}"/>
              </a:ext>
            </a:extLst>
          </p:cNvPr>
          <p:cNvSpPr/>
          <p:nvPr/>
        </p:nvSpPr>
        <p:spPr>
          <a:xfrm>
            <a:off x="5077162" y="2160211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Audio</a:t>
            </a:r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18CF59D-0188-4B45-8FF8-DE0675F6FA26}"/>
              </a:ext>
            </a:extLst>
          </p:cNvPr>
          <p:cNvSpPr/>
          <p:nvPr/>
        </p:nvSpPr>
        <p:spPr>
          <a:xfrm rot="16200000">
            <a:off x="4212672" y="3304141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28E143-2767-42DD-AE65-F3A768DC239E}"/>
              </a:ext>
            </a:extLst>
          </p:cNvPr>
          <p:cNvSpPr/>
          <p:nvPr/>
        </p:nvSpPr>
        <p:spPr>
          <a:xfrm>
            <a:off x="4716127" y="3259542"/>
            <a:ext cx="630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BFO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5A6A8B-4887-426A-9A40-B8A6B8AA73BA}"/>
              </a:ext>
            </a:extLst>
          </p:cNvPr>
          <p:cNvSpPr txBox="1"/>
          <p:nvPr/>
        </p:nvSpPr>
        <p:spPr>
          <a:xfrm>
            <a:off x="4213718" y="179733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FB1F84-A4BA-4DA4-94DF-717E0BC2891A}"/>
              </a:ext>
            </a:extLst>
          </p:cNvPr>
          <p:cNvSpPr/>
          <p:nvPr/>
        </p:nvSpPr>
        <p:spPr>
          <a:xfrm>
            <a:off x="3441423" y="2118653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02C3AF7-E808-4E5E-96A5-8BC06863BD85}"/>
              </a:ext>
            </a:extLst>
          </p:cNvPr>
          <p:cNvCxnSpPr/>
          <p:nvPr/>
        </p:nvCxnSpPr>
        <p:spPr>
          <a:xfrm flipV="1">
            <a:off x="8775924" y="4512328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5646667-0282-42A6-B613-860C2E0122C2}"/>
              </a:ext>
            </a:extLst>
          </p:cNvPr>
          <p:cNvSpPr/>
          <p:nvPr/>
        </p:nvSpPr>
        <p:spPr>
          <a:xfrm>
            <a:off x="8515841" y="4248190"/>
            <a:ext cx="554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 err="1"/>
              <a:t>Fbfo</a:t>
            </a:r>
            <a:endParaRPr lang="en-US" sz="14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C0FCBF-67B2-4BCD-A370-3F3C7B745352}"/>
              </a:ext>
            </a:extLst>
          </p:cNvPr>
          <p:cNvSpPr/>
          <p:nvPr/>
        </p:nvSpPr>
        <p:spPr>
          <a:xfrm>
            <a:off x="3559967" y="4949658"/>
            <a:ext cx="409517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 err="1"/>
              <a:t>Fbfo</a:t>
            </a:r>
            <a:r>
              <a:rPr lang="en-CA" sz="1100" b="1" dirty="0"/>
              <a:t> needs to be below or above signal in order to get low/high frequency orientation</a:t>
            </a:r>
          </a:p>
          <a:p>
            <a:endParaRPr lang="en-CA" sz="1100" b="1" dirty="0"/>
          </a:p>
          <a:p>
            <a:r>
              <a:rPr lang="en-CA" sz="1100" b="1" dirty="0"/>
              <a:t>Need to account for sideband inversion when determining BFO frequency</a:t>
            </a:r>
          </a:p>
          <a:p>
            <a:endParaRPr lang="en-CA" sz="1100" b="1" dirty="0"/>
          </a:p>
          <a:p>
            <a:r>
              <a:rPr lang="en-CA" sz="1100" b="1" dirty="0"/>
              <a:t>e.g., LSB, </a:t>
            </a:r>
            <a:r>
              <a:rPr lang="en-CA" sz="1100" b="1" dirty="0" err="1"/>
              <a:t>Fbfo</a:t>
            </a:r>
            <a:r>
              <a:rPr lang="en-CA" sz="1100" b="1" dirty="0"/>
              <a:t> = Filter Centre frequency + 1500 Hz</a:t>
            </a:r>
          </a:p>
          <a:p>
            <a:r>
              <a:rPr lang="en-CA" sz="1100" b="1" dirty="0"/>
              <a:t>e.g., USB, </a:t>
            </a:r>
            <a:r>
              <a:rPr lang="en-CA" sz="1100" b="1" dirty="0" err="1"/>
              <a:t>Fbfo</a:t>
            </a:r>
            <a:r>
              <a:rPr lang="en-CA" sz="1100" b="1" dirty="0"/>
              <a:t> = Filter Centre frequency - 1500 Hz</a:t>
            </a:r>
          </a:p>
          <a:p>
            <a:endParaRPr lang="en-CA" sz="1100" b="1" dirty="0"/>
          </a:p>
          <a:p>
            <a:endParaRPr lang="en-US" sz="11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F83596-8768-4CE6-9E76-52FD02803064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168748" y="4395227"/>
            <a:ext cx="1004705" cy="135673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7F2D214-6C67-468E-94A5-C12DB03B9922}"/>
              </a:ext>
            </a:extLst>
          </p:cNvPr>
          <p:cNvSpPr/>
          <p:nvPr/>
        </p:nvSpPr>
        <p:spPr>
          <a:xfrm>
            <a:off x="275457" y="4008624"/>
            <a:ext cx="11249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/>
              <a:t>Low Frequency Audio</a:t>
            </a:r>
            <a:endParaRPr lang="en-US" sz="1100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AD2EE8-5D6E-432D-92B4-F83D934DF9F4}"/>
              </a:ext>
            </a:extLst>
          </p:cNvPr>
          <p:cNvSpPr/>
          <p:nvPr/>
        </p:nvSpPr>
        <p:spPr>
          <a:xfrm>
            <a:off x="2840566" y="3284727"/>
            <a:ext cx="101341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/>
              <a:t>High Frequency Audio</a:t>
            </a:r>
            <a:endParaRPr lang="en-US" sz="11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ED0CA73-9635-4BB3-AB40-37244ADDC518}"/>
              </a:ext>
            </a:extLst>
          </p:cNvPr>
          <p:cNvCxnSpPr>
            <a:cxnSpLocks/>
            <a:stCxn id="59" idx="2"/>
            <a:endCxn id="36" idx="8"/>
          </p:cNvCxnSpPr>
          <p:nvPr/>
        </p:nvCxnSpPr>
        <p:spPr>
          <a:xfrm flipH="1">
            <a:off x="3107191" y="3884891"/>
            <a:ext cx="240081" cy="187857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35FAE41-A1E4-4A23-939B-675475FBC9B3}"/>
              </a:ext>
            </a:extLst>
          </p:cNvPr>
          <p:cNvSpPr/>
          <p:nvPr/>
        </p:nvSpPr>
        <p:spPr>
          <a:xfrm>
            <a:off x="9646692" y="4101996"/>
            <a:ext cx="11249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/>
              <a:t>Low Frequency Audio</a:t>
            </a:r>
            <a:endParaRPr lang="en-US" sz="11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1AA947-1D02-4F2C-99A0-822C566E9279}"/>
              </a:ext>
            </a:extLst>
          </p:cNvPr>
          <p:cNvSpPr/>
          <p:nvPr/>
        </p:nvSpPr>
        <p:spPr>
          <a:xfrm>
            <a:off x="7283367" y="3316700"/>
            <a:ext cx="101341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b="1" dirty="0"/>
              <a:t>High Frequency Audio</a:t>
            </a:r>
            <a:endParaRPr lang="en-US" sz="1100" b="1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C0D0AB-0D40-48EA-A880-50179FF919B0}"/>
              </a:ext>
            </a:extLst>
          </p:cNvPr>
          <p:cNvCxnSpPr>
            <a:cxnSpLocks/>
          </p:cNvCxnSpPr>
          <p:nvPr/>
        </p:nvCxnSpPr>
        <p:spPr>
          <a:xfrm flipH="1">
            <a:off x="8739992" y="4749310"/>
            <a:ext cx="1244733" cy="101785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0926E7-14CA-48E4-9076-A352ED88467E}"/>
              </a:ext>
            </a:extLst>
          </p:cNvPr>
          <p:cNvCxnSpPr>
            <a:cxnSpLocks/>
          </p:cNvCxnSpPr>
          <p:nvPr/>
        </p:nvCxnSpPr>
        <p:spPr>
          <a:xfrm>
            <a:off x="7464063" y="3934195"/>
            <a:ext cx="295694" cy="182420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579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04EB4-C921-7F2C-C133-291D2A04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E415B-EA6C-8908-AE8B-41FCFDDF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886BC-8390-801A-B731-34088224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871AE0-29E3-7369-0148-43787A1C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89" y="926274"/>
            <a:ext cx="9567550" cy="537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42418D-7D26-439F-EA38-B8DECF10B0CB}"/>
              </a:ext>
            </a:extLst>
          </p:cNvPr>
          <p:cNvSpPr txBox="1"/>
          <p:nvPr/>
        </p:nvSpPr>
        <p:spPr>
          <a:xfrm>
            <a:off x="794189" y="2109942"/>
            <a:ext cx="5709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Ya</a:t>
            </a:r>
            <a:r>
              <a:rPr lang="en-US" sz="2400" dirty="0"/>
              <a:t> </a:t>
            </a:r>
            <a:r>
              <a:rPr lang="en-US" sz="2400" dirty="0" err="1"/>
              <a:t>gotta</a:t>
            </a:r>
            <a:r>
              <a:rPr lang="en-US" sz="2400" dirty="0"/>
              <a:t> ask yourself one question</a:t>
            </a:r>
          </a:p>
          <a:p>
            <a:endParaRPr lang="en-US" sz="2400" dirty="0"/>
          </a:p>
          <a:p>
            <a:r>
              <a:rPr lang="en-US" sz="2400" dirty="0"/>
              <a:t>Do you know what causes  sideband inversion and how to deal with it?</a:t>
            </a:r>
          </a:p>
          <a:p>
            <a:endParaRPr lang="en-US" sz="2400" dirty="0"/>
          </a:p>
          <a:p>
            <a:r>
              <a:rPr lang="en-US" sz="2400" dirty="0"/>
              <a:t>Well…Do </a:t>
            </a:r>
            <a:r>
              <a:rPr lang="en-US" sz="2400" dirty="0" err="1"/>
              <a:t>ya</a:t>
            </a:r>
            <a:r>
              <a:rPr lang="en-US" sz="2400" dirty="0"/>
              <a:t> punk?</a:t>
            </a:r>
          </a:p>
        </p:txBody>
      </p:sp>
    </p:spTree>
    <p:extLst>
      <p:ext uri="{BB962C8B-B14F-4D97-AF65-F5344CB8AC3E}">
        <p14:creationId xmlns:p14="http://schemas.microsoft.com/office/powerpoint/2010/main" val="307858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C84F-CE55-4B6D-9FD4-25189A8FD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25" y="225757"/>
            <a:ext cx="9404723" cy="767687"/>
          </a:xfrm>
        </p:spPr>
        <p:txBody>
          <a:bodyPr/>
          <a:lstStyle/>
          <a:p>
            <a:r>
              <a:rPr lang="en-CA" dirty="0"/>
              <a:t>SIDEBAND INVERSION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BACA-1A94-4594-8930-ED428BA2B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25" y="1331259"/>
            <a:ext cx="8946541" cy="4195481"/>
          </a:xfrm>
        </p:spPr>
        <p:txBody>
          <a:bodyPr/>
          <a:lstStyle/>
          <a:p>
            <a:r>
              <a:rPr lang="en-CA" dirty="0"/>
              <a:t>Sometimes referred to as spectrum inversion</a:t>
            </a:r>
          </a:p>
          <a:p>
            <a:r>
              <a:rPr lang="en-CA" dirty="0"/>
              <a:t>Swapping of LSB (Lower Side band) and USB (Upper Side Band) depending on how mixing is done</a:t>
            </a:r>
          </a:p>
          <a:p>
            <a:r>
              <a:rPr lang="en-CA" dirty="0"/>
              <a:t>High Side Injection: Happens when LO (Local Oscillator) frequency is higher than incoming RF (Radio Frequency) input signal.  Alternatively, IF (Intermediated Frequency) is lower that LO</a:t>
            </a:r>
          </a:p>
          <a:p>
            <a:pPr lvl="1"/>
            <a:r>
              <a:rPr lang="en-CA" dirty="0"/>
              <a:t>i.e., LO &gt; RF, or IF &lt; 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A58D6-F760-4935-B7FD-A89492B8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D6A1F-14E7-4538-B483-8480916E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70F19-9397-4145-90B5-40561C5C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80179B-D4CE-4AB1-A150-EC14535CC6CD}"/>
              </a:ext>
            </a:extLst>
          </p:cNvPr>
          <p:cNvSpPr/>
          <p:nvPr/>
        </p:nvSpPr>
        <p:spPr>
          <a:xfrm>
            <a:off x="788116" y="4095579"/>
            <a:ext cx="89465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You could start out with an UPPER sideband signal coming out of your sideband generator, then, after you mix it with your VFO (or Si5351!) you end up with a LOWER sideband signal.</a:t>
            </a:r>
          </a:p>
          <a:p>
            <a:endParaRPr lang="en-CA" sz="14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Bill Meara, N2CQR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79FD73-ED21-42CF-A299-D1342EE245ED}"/>
              </a:ext>
            </a:extLst>
          </p:cNvPr>
          <p:cNvSpPr/>
          <p:nvPr/>
        </p:nvSpPr>
        <p:spPr>
          <a:xfrm>
            <a:off x="794189" y="5280657"/>
            <a:ext cx="89465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Sideband reversal occurs in mixing only  if the signal with the modulation is subtracted from the signal that isn't modulated.</a:t>
            </a:r>
          </a:p>
          <a:p>
            <a:endParaRPr lang="en-CA" sz="14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sz="14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Joel Hallas, W1ZR</a:t>
            </a:r>
          </a:p>
        </p:txBody>
      </p:sp>
    </p:spTree>
    <p:extLst>
      <p:ext uri="{BB962C8B-B14F-4D97-AF65-F5344CB8AC3E}">
        <p14:creationId xmlns:p14="http://schemas.microsoft.com/office/powerpoint/2010/main" val="186555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7542-00EE-CB85-B6E5-42A32B28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2222"/>
          </a:xfrm>
        </p:spPr>
        <p:txBody>
          <a:bodyPr/>
          <a:lstStyle/>
          <a:p>
            <a:r>
              <a:rPr lang="en-US" dirty="0"/>
              <a:t>Wikipedia Says….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3A139-49E5-FAE0-59CE-A1676E44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70289-724E-45A0-A9EF-9E1CEF16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E39EA-14EB-4B00-298A-C6CE6294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A0533-760F-DFD0-046A-B184D514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7" y="2064774"/>
            <a:ext cx="11912488" cy="35934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6565B6-5183-88AD-4E1C-613A46882466}"/>
              </a:ext>
            </a:extLst>
          </p:cNvPr>
          <p:cNvSpPr/>
          <p:nvPr/>
        </p:nvSpPr>
        <p:spPr>
          <a:xfrm>
            <a:off x="6452315" y="3709115"/>
            <a:ext cx="5280339" cy="334851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001A9B-5619-54D2-06A0-42274E8E6D87}"/>
              </a:ext>
            </a:extLst>
          </p:cNvPr>
          <p:cNvSpPr/>
          <p:nvPr/>
        </p:nvSpPr>
        <p:spPr>
          <a:xfrm>
            <a:off x="159670" y="4097490"/>
            <a:ext cx="6757324" cy="334851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13B4-0496-41AC-8E12-34AD255A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09" y="162038"/>
            <a:ext cx="9404723" cy="1278815"/>
          </a:xfrm>
        </p:spPr>
        <p:txBody>
          <a:bodyPr/>
          <a:lstStyle/>
          <a:p>
            <a:r>
              <a:rPr lang="en-CA" dirty="0"/>
              <a:t>BACK TO BASICS: SUPERHETERODYNE RECEIVER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40277-FE37-453F-971C-8CC3FC31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43" y="3961468"/>
            <a:ext cx="8946541" cy="1465184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Mix incoming radio frequency (RF) signal (from Antenna) to an intermediate frequency (IF)</a:t>
            </a:r>
          </a:p>
          <a:p>
            <a:r>
              <a:rPr lang="en-CA" dirty="0"/>
              <a:t>Use filter to limit bandwidth and improve selectivity</a:t>
            </a:r>
          </a:p>
          <a:p>
            <a:r>
              <a:rPr lang="en-CA" dirty="0"/>
              <a:t>E.g., bandwidth of 700 Hz for CW,  3KHz for SSB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3DED3-B2E6-49CB-A70A-142FDD72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A4AEE-53D6-4E7A-91DF-20C5D35A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C07C4-D8FB-4CF4-936B-1C41182A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1CB5C8-E699-4EAE-AA98-215A91EDBB7D}"/>
              </a:ext>
            </a:extLst>
          </p:cNvPr>
          <p:cNvGrpSpPr/>
          <p:nvPr/>
        </p:nvGrpSpPr>
        <p:grpSpPr>
          <a:xfrm>
            <a:off x="2440463" y="2219804"/>
            <a:ext cx="862149" cy="848242"/>
            <a:chOff x="2865120" y="1685109"/>
            <a:chExt cx="975360" cy="9492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1BF8FC-4599-46DB-8F29-B0948313BF26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FE8588-B72D-4DE7-A560-8DDA88DB3AE4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20E895-05AC-4086-93CF-F2A99738A983}"/>
                </a:ext>
              </a:extLst>
            </p:cNvPr>
            <p:cNvCxnSpPr>
              <a:cxnSpLocks/>
              <a:stCxn id="8" idx="3"/>
              <a:endCxn id="8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78CB532-05A2-4148-B9FA-0FFB3D0390B4}"/>
              </a:ext>
            </a:extLst>
          </p:cNvPr>
          <p:cNvSpPr/>
          <p:nvPr/>
        </p:nvSpPr>
        <p:spPr>
          <a:xfrm>
            <a:off x="1626197" y="2473397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3656E-6B07-4142-80DC-0E852DEADC1A}"/>
              </a:ext>
            </a:extLst>
          </p:cNvPr>
          <p:cNvSpPr/>
          <p:nvPr/>
        </p:nvSpPr>
        <p:spPr>
          <a:xfrm>
            <a:off x="1704060" y="218688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RF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7992A8-322E-4B94-B70B-404B1C53772A}"/>
              </a:ext>
            </a:extLst>
          </p:cNvPr>
          <p:cNvSpPr/>
          <p:nvPr/>
        </p:nvSpPr>
        <p:spPr>
          <a:xfrm>
            <a:off x="3387523" y="2487780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A7500-4B9F-4305-807F-45CF1E42E94B}"/>
              </a:ext>
            </a:extLst>
          </p:cNvPr>
          <p:cNvSpPr/>
          <p:nvPr/>
        </p:nvSpPr>
        <p:spPr>
          <a:xfrm>
            <a:off x="3600166" y="2200918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9B30B40-ACF9-481F-8068-E65CD1A09582}"/>
              </a:ext>
            </a:extLst>
          </p:cNvPr>
          <p:cNvSpPr/>
          <p:nvPr/>
        </p:nvSpPr>
        <p:spPr>
          <a:xfrm rot="16200000">
            <a:off x="2484006" y="3344848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CF5903-C600-45EB-9B57-14322EA6D748}"/>
              </a:ext>
            </a:extLst>
          </p:cNvPr>
          <p:cNvSpPr/>
          <p:nvPr/>
        </p:nvSpPr>
        <p:spPr>
          <a:xfrm>
            <a:off x="3056390" y="3300249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LO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C152E-F3F1-499E-B7B5-3983C70B7B22}"/>
              </a:ext>
            </a:extLst>
          </p:cNvPr>
          <p:cNvSpPr/>
          <p:nvPr/>
        </p:nvSpPr>
        <p:spPr>
          <a:xfrm>
            <a:off x="4265523" y="2252722"/>
            <a:ext cx="992778" cy="7294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62DC4-60F0-428D-B9F2-64EB0326053A}"/>
              </a:ext>
            </a:extLst>
          </p:cNvPr>
          <p:cNvSpPr/>
          <p:nvPr/>
        </p:nvSpPr>
        <p:spPr>
          <a:xfrm>
            <a:off x="4557260" y="2338749"/>
            <a:ext cx="409303" cy="557354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ADE39-C5C5-4FA9-BEF6-A3B6A235363A}"/>
              </a:ext>
            </a:extLst>
          </p:cNvPr>
          <p:cNvSpPr txBox="1"/>
          <p:nvPr/>
        </p:nvSpPr>
        <p:spPr>
          <a:xfrm>
            <a:off x="2485052" y="183804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D9288B-E267-49A1-B1A2-3E656BB1C126}"/>
              </a:ext>
            </a:extLst>
          </p:cNvPr>
          <p:cNvSpPr txBox="1"/>
          <p:nvPr/>
        </p:nvSpPr>
        <p:spPr>
          <a:xfrm>
            <a:off x="4033987" y="1631067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Bandwidth </a:t>
            </a:r>
          </a:p>
          <a:p>
            <a:pPr algn="ctr"/>
            <a:r>
              <a:rPr lang="en-CA" dirty="0"/>
              <a:t>Filter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C6A293-9010-4A56-BE5A-170E12933D63}"/>
              </a:ext>
            </a:extLst>
          </p:cNvPr>
          <p:cNvGrpSpPr/>
          <p:nvPr/>
        </p:nvGrpSpPr>
        <p:grpSpPr>
          <a:xfrm>
            <a:off x="6151426" y="2186888"/>
            <a:ext cx="862149" cy="848242"/>
            <a:chOff x="2865120" y="1685109"/>
            <a:chExt cx="975360" cy="94923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9BE8A-047C-49CB-9BBD-C45E07688F12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02A037-14C5-484D-8DC8-D0A71BB64602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7ED669E-6A60-4068-BD20-A3BC9E731AFD}"/>
                </a:ext>
              </a:extLst>
            </p:cNvPr>
            <p:cNvCxnSpPr>
              <a:cxnSpLocks/>
              <a:stCxn id="23" idx="3"/>
              <a:endCxn id="23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FE21317-B08D-43EA-976F-3C09C9689B10}"/>
              </a:ext>
            </a:extLst>
          </p:cNvPr>
          <p:cNvSpPr/>
          <p:nvPr/>
        </p:nvSpPr>
        <p:spPr>
          <a:xfrm>
            <a:off x="5337160" y="2440481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1967066-5817-4E1C-96B6-F9F318B0E304}"/>
              </a:ext>
            </a:extLst>
          </p:cNvPr>
          <p:cNvSpPr/>
          <p:nvPr/>
        </p:nvSpPr>
        <p:spPr>
          <a:xfrm>
            <a:off x="7098486" y="2454864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ABE338-1B91-45A6-B3D3-ABA8A7CF4C5B}"/>
              </a:ext>
            </a:extLst>
          </p:cNvPr>
          <p:cNvSpPr/>
          <p:nvPr/>
        </p:nvSpPr>
        <p:spPr>
          <a:xfrm>
            <a:off x="7059459" y="2168002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Audio</a:t>
            </a:r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6F685B-8988-4B58-9FB6-62F190D914EC}"/>
              </a:ext>
            </a:extLst>
          </p:cNvPr>
          <p:cNvSpPr/>
          <p:nvPr/>
        </p:nvSpPr>
        <p:spPr>
          <a:xfrm rot="16200000">
            <a:off x="6194969" y="3311932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0D35D6-4C51-4F3B-8A34-85B353DCB863}"/>
              </a:ext>
            </a:extLst>
          </p:cNvPr>
          <p:cNvSpPr/>
          <p:nvPr/>
        </p:nvSpPr>
        <p:spPr>
          <a:xfrm>
            <a:off x="6698424" y="3267333"/>
            <a:ext cx="630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BFO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77755D-966E-48E1-8DC6-FB789A32033A}"/>
              </a:ext>
            </a:extLst>
          </p:cNvPr>
          <p:cNvSpPr txBox="1"/>
          <p:nvPr/>
        </p:nvSpPr>
        <p:spPr>
          <a:xfrm>
            <a:off x="6196015" y="180512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83AD69-A16E-4665-AA96-B7839AE1C42A}"/>
              </a:ext>
            </a:extLst>
          </p:cNvPr>
          <p:cNvSpPr txBox="1"/>
          <p:nvPr/>
        </p:nvSpPr>
        <p:spPr>
          <a:xfrm>
            <a:off x="3945490" y="3043482"/>
            <a:ext cx="1663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/>
              <a:t>Used for Selectivity</a:t>
            </a:r>
            <a:endParaRPr lang="en-US" sz="1200" b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7C43B9A-93AD-E4DE-83E4-B1D5EFA6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4" y="2189179"/>
            <a:ext cx="404927" cy="6370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96AA79-6AAF-3AF0-D1B4-8AA23073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83" y="5528977"/>
            <a:ext cx="6741407" cy="9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13B4-0496-41AC-8E12-34AD255A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09" y="162038"/>
            <a:ext cx="9404723" cy="1278815"/>
          </a:xfrm>
        </p:spPr>
        <p:txBody>
          <a:bodyPr/>
          <a:lstStyle/>
          <a:p>
            <a:r>
              <a:rPr lang="en-CA" dirty="0"/>
              <a:t>BACK TO BASICS: SUPERHETERODYNE TRANSMITTER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40277-FE37-453F-971C-8CC3FC31A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09" y="4199078"/>
            <a:ext cx="11139114" cy="2138494"/>
          </a:xfrm>
        </p:spPr>
        <p:txBody>
          <a:bodyPr/>
          <a:lstStyle/>
          <a:p>
            <a:r>
              <a:rPr lang="en-CA" dirty="0"/>
              <a:t>Mix/Modulate incoming audio signal (microphone) with a carrier (Oscillator) to an intermediate frequency (IF) which is RF</a:t>
            </a:r>
          </a:p>
          <a:p>
            <a:r>
              <a:rPr lang="en-CA" dirty="0"/>
              <a:t>Filter IF to only pass desired sideband (i.e., supress carrier and other sideband) </a:t>
            </a:r>
          </a:p>
          <a:p>
            <a:r>
              <a:rPr lang="en-CA" dirty="0"/>
              <a:t>Limit bandwidth to be transmitted</a:t>
            </a:r>
          </a:p>
          <a:p>
            <a:r>
              <a:rPr lang="en-CA" dirty="0"/>
              <a:t>Mix IF with another Oscillator to generate desired RF to antenna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3DED3-B2E6-49CB-A70A-142FDD72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A4AEE-53D6-4E7A-91DF-20C5D35A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C07C4-D8FB-4CF4-936B-1C41182A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1CB5C8-E699-4EAE-AA98-215A91EDBB7D}"/>
              </a:ext>
            </a:extLst>
          </p:cNvPr>
          <p:cNvGrpSpPr/>
          <p:nvPr/>
        </p:nvGrpSpPr>
        <p:grpSpPr>
          <a:xfrm>
            <a:off x="2464526" y="2464425"/>
            <a:ext cx="862149" cy="848242"/>
            <a:chOff x="2865120" y="1685109"/>
            <a:chExt cx="975360" cy="9492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1BF8FC-4599-46DB-8F29-B0948313BF26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FE8588-B72D-4DE7-A560-8DDA88DB3AE4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20E895-05AC-4086-93CF-F2A99738A983}"/>
                </a:ext>
              </a:extLst>
            </p:cNvPr>
            <p:cNvCxnSpPr>
              <a:cxnSpLocks/>
              <a:stCxn id="8" idx="3"/>
              <a:endCxn id="8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78CB532-05A2-4148-B9FA-0FFB3D0390B4}"/>
              </a:ext>
            </a:extLst>
          </p:cNvPr>
          <p:cNvSpPr/>
          <p:nvPr/>
        </p:nvSpPr>
        <p:spPr>
          <a:xfrm>
            <a:off x="1650260" y="2718018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3656E-6B07-4142-80DC-0E852DEADC1A}"/>
              </a:ext>
            </a:extLst>
          </p:cNvPr>
          <p:cNvSpPr/>
          <p:nvPr/>
        </p:nvSpPr>
        <p:spPr>
          <a:xfrm>
            <a:off x="7215734" y="2405678"/>
            <a:ext cx="436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RF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7992A8-322E-4B94-B70B-404B1C53772A}"/>
              </a:ext>
            </a:extLst>
          </p:cNvPr>
          <p:cNvSpPr/>
          <p:nvPr/>
        </p:nvSpPr>
        <p:spPr>
          <a:xfrm>
            <a:off x="3411586" y="2732401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0A7500-4B9F-4305-807F-45CF1E42E94B}"/>
              </a:ext>
            </a:extLst>
          </p:cNvPr>
          <p:cNvSpPr/>
          <p:nvPr/>
        </p:nvSpPr>
        <p:spPr>
          <a:xfrm>
            <a:off x="3347289" y="2365037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IF (RF)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9B30B40-ACF9-481F-8068-E65CD1A09582}"/>
              </a:ext>
            </a:extLst>
          </p:cNvPr>
          <p:cNvSpPr/>
          <p:nvPr/>
        </p:nvSpPr>
        <p:spPr>
          <a:xfrm rot="16200000">
            <a:off x="2508069" y="3589469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CF5903-C600-45EB-9B57-14322EA6D748}"/>
              </a:ext>
            </a:extLst>
          </p:cNvPr>
          <p:cNvSpPr/>
          <p:nvPr/>
        </p:nvSpPr>
        <p:spPr>
          <a:xfrm>
            <a:off x="6665158" y="3514454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LO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C152E-F3F1-499E-B7B5-3983C70B7B22}"/>
              </a:ext>
            </a:extLst>
          </p:cNvPr>
          <p:cNvSpPr/>
          <p:nvPr/>
        </p:nvSpPr>
        <p:spPr>
          <a:xfrm>
            <a:off x="4289586" y="2497343"/>
            <a:ext cx="992778" cy="7294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62DC4-60F0-428D-B9F2-64EB0326053A}"/>
              </a:ext>
            </a:extLst>
          </p:cNvPr>
          <p:cNvSpPr/>
          <p:nvPr/>
        </p:nvSpPr>
        <p:spPr>
          <a:xfrm>
            <a:off x="4581323" y="2583370"/>
            <a:ext cx="409303" cy="557354"/>
          </a:xfrm>
          <a:custGeom>
            <a:avLst/>
            <a:gdLst>
              <a:gd name="connsiteX0" fmla="*/ 0 w 409303"/>
              <a:gd name="connsiteY0" fmla="*/ 548645 h 557354"/>
              <a:gd name="connsiteX1" fmla="*/ 200297 w 409303"/>
              <a:gd name="connsiteY1" fmla="*/ 5 h 557354"/>
              <a:gd name="connsiteX2" fmla="*/ 409303 w 409303"/>
              <a:gd name="connsiteY2" fmla="*/ 557354 h 55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303" h="557354">
                <a:moveTo>
                  <a:pt x="0" y="548645"/>
                </a:moveTo>
                <a:cubicBezTo>
                  <a:pt x="66040" y="273599"/>
                  <a:pt x="132080" y="-1446"/>
                  <a:pt x="200297" y="5"/>
                </a:cubicBezTo>
                <a:cubicBezTo>
                  <a:pt x="268514" y="1456"/>
                  <a:pt x="338908" y="279405"/>
                  <a:pt x="409303" y="55735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8ADE39-C5C5-4FA9-BEF6-A3B6A235363A}"/>
              </a:ext>
            </a:extLst>
          </p:cNvPr>
          <p:cNvSpPr txBox="1"/>
          <p:nvPr/>
        </p:nvSpPr>
        <p:spPr>
          <a:xfrm>
            <a:off x="2509115" y="208266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D9288B-E267-49A1-B1A2-3E656BB1C126}"/>
              </a:ext>
            </a:extLst>
          </p:cNvPr>
          <p:cNvSpPr txBox="1"/>
          <p:nvPr/>
        </p:nvSpPr>
        <p:spPr>
          <a:xfrm>
            <a:off x="4058050" y="1875688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Bandwidth </a:t>
            </a:r>
          </a:p>
          <a:p>
            <a:pPr algn="ctr"/>
            <a:r>
              <a:rPr lang="en-CA" dirty="0"/>
              <a:t>Filter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C6A293-9010-4A56-BE5A-170E12933D63}"/>
              </a:ext>
            </a:extLst>
          </p:cNvPr>
          <p:cNvGrpSpPr/>
          <p:nvPr/>
        </p:nvGrpSpPr>
        <p:grpSpPr>
          <a:xfrm>
            <a:off x="6175489" y="2431509"/>
            <a:ext cx="862149" cy="848242"/>
            <a:chOff x="2865120" y="1685109"/>
            <a:chExt cx="975360" cy="94923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9BE8A-047C-49CB-9BBD-C45E07688F12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02A037-14C5-484D-8DC8-D0A71BB64602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7ED669E-6A60-4068-BD20-A3BC9E731AFD}"/>
                </a:ext>
              </a:extLst>
            </p:cNvPr>
            <p:cNvCxnSpPr>
              <a:cxnSpLocks/>
              <a:stCxn id="23" idx="3"/>
              <a:endCxn id="23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FE21317-B08D-43EA-976F-3C09C9689B10}"/>
              </a:ext>
            </a:extLst>
          </p:cNvPr>
          <p:cNvSpPr/>
          <p:nvPr/>
        </p:nvSpPr>
        <p:spPr>
          <a:xfrm>
            <a:off x="5361223" y="2685102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1967066-5817-4E1C-96B6-F9F318B0E304}"/>
              </a:ext>
            </a:extLst>
          </p:cNvPr>
          <p:cNvSpPr/>
          <p:nvPr/>
        </p:nvSpPr>
        <p:spPr>
          <a:xfrm>
            <a:off x="7122549" y="2699485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ABE338-1B91-45A6-B3D3-ABA8A7CF4C5B}"/>
              </a:ext>
            </a:extLst>
          </p:cNvPr>
          <p:cNvSpPr/>
          <p:nvPr/>
        </p:nvSpPr>
        <p:spPr>
          <a:xfrm>
            <a:off x="1422755" y="2398593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Audio</a:t>
            </a:r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6F685B-8988-4B58-9FB6-62F190D914EC}"/>
              </a:ext>
            </a:extLst>
          </p:cNvPr>
          <p:cNvSpPr/>
          <p:nvPr/>
        </p:nvSpPr>
        <p:spPr>
          <a:xfrm rot="16200000">
            <a:off x="6219032" y="3556553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0D35D6-4C51-4F3B-8A34-85B353DCB863}"/>
              </a:ext>
            </a:extLst>
          </p:cNvPr>
          <p:cNvSpPr/>
          <p:nvPr/>
        </p:nvSpPr>
        <p:spPr>
          <a:xfrm>
            <a:off x="1925955" y="3639296"/>
            <a:ext cx="997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Carrier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77755D-966E-48E1-8DC6-FB789A32033A}"/>
              </a:ext>
            </a:extLst>
          </p:cNvPr>
          <p:cNvSpPr txBox="1"/>
          <p:nvPr/>
        </p:nvSpPr>
        <p:spPr>
          <a:xfrm>
            <a:off x="6220078" y="204974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Mixer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D793FC-DA32-4834-A0FE-885388D9440B}"/>
              </a:ext>
            </a:extLst>
          </p:cNvPr>
          <p:cNvSpPr txBox="1"/>
          <p:nvPr/>
        </p:nvSpPr>
        <p:spPr>
          <a:xfrm>
            <a:off x="3934528" y="3259937"/>
            <a:ext cx="166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/>
              <a:t>Used to supress carrier and unwanted sideband</a:t>
            </a:r>
            <a:endParaRPr lang="en-US" sz="12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3059A3-8CAE-85D9-7484-56B5C59F2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18" y="2592657"/>
            <a:ext cx="404927" cy="637051"/>
          </a:xfrm>
          <a:prstGeom prst="rect">
            <a:avLst/>
          </a:prstGeom>
        </p:spPr>
      </p:pic>
      <p:pic>
        <p:nvPicPr>
          <p:cNvPr id="37" name="Graphic 36" descr="Radio microphone with solid fill">
            <a:extLst>
              <a:ext uri="{FF2B5EF4-FFF2-40B4-BE49-F238E27FC236}">
                <a16:creationId xmlns:a16="http://schemas.microsoft.com/office/drawing/2014/main" id="{17E2CBF4-5D1F-0783-BCBD-004225539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560" y="2470826"/>
            <a:ext cx="704696" cy="7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2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9F87-44BB-45A0-9BAD-733CF4490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1" y="154203"/>
            <a:ext cx="9404723" cy="767687"/>
          </a:xfrm>
        </p:spPr>
        <p:txBody>
          <a:bodyPr/>
          <a:lstStyle/>
          <a:p>
            <a:r>
              <a:rPr lang="en-CA" dirty="0"/>
              <a:t>BACK TO BASICS: MIXING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5EF55-19F0-4E64-86F9-389056C67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09" y="3085840"/>
            <a:ext cx="10496730" cy="3321388"/>
          </a:xfrm>
        </p:spPr>
        <p:txBody>
          <a:bodyPr>
            <a:normAutofit fontScale="92500" lnSpcReduction="20000"/>
          </a:bodyPr>
          <a:lstStyle/>
          <a:p>
            <a:r>
              <a:rPr lang="en-CA" dirty="0" err="1"/>
              <a:t>Fout</a:t>
            </a:r>
            <a:r>
              <a:rPr lang="en-CA" dirty="0"/>
              <a:t> = m x </a:t>
            </a:r>
            <a:r>
              <a:rPr lang="en-CA" dirty="0" err="1"/>
              <a:t>Fosc</a:t>
            </a:r>
            <a:r>
              <a:rPr lang="en-CA" dirty="0"/>
              <a:t> +/- n x Fin (for all m &amp; n)</a:t>
            </a:r>
            <a:endParaRPr lang="en-CA" dirty="0">
              <a:latin typeface="Symbol" panose="05050102010706020507" pitchFamily="18" charset="2"/>
            </a:endParaRPr>
          </a:p>
          <a:p>
            <a:r>
              <a:rPr lang="en-CA" dirty="0"/>
              <a:t>That is, </a:t>
            </a:r>
          </a:p>
          <a:p>
            <a:pPr lvl="1"/>
            <a:r>
              <a:rPr lang="en-CA" dirty="0" err="1"/>
              <a:t>Fout</a:t>
            </a:r>
            <a:r>
              <a:rPr lang="en-CA" dirty="0"/>
              <a:t> = m x </a:t>
            </a:r>
            <a:r>
              <a:rPr lang="en-CA" dirty="0" err="1"/>
              <a:t>Fosc</a:t>
            </a:r>
            <a:r>
              <a:rPr lang="en-CA" dirty="0"/>
              <a:t>   –   n x Fin</a:t>
            </a:r>
          </a:p>
          <a:p>
            <a:pPr lvl="1"/>
            <a:r>
              <a:rPr lang="en-CA" dirty="0" err="1"/>
              <a:t>Fout</a:t>
            </a:r>
            <a:r>
              <a:rPr lang="en-CA" dirty="0"/>
              <a:t> =</a:t>
            </a:r>
            <a:r>
              <a:rPr lang="en-CA" sz="1800" dirty="0">
                <a:latin typeface="Symbol" panose="05050102010706020507" pitchFamily="18" charset="2"/>
              </a:rPr>
              <a:t> </a:t>
            </a:r>
            <a:r>
              <a:rPr lang="en-CA" dirty="0"/>
              <a:t>m x </a:t>
            </a:r>
            <a:r>
              <a:rPr lang="en-CA" dirty="0" err="1"/>
              <a:t>Fosc</a:t>
            </a:r>
            <a:r>
              <a:rPr lang="en-CA" dirty="0"/>
              <a:t>   +   n x Fin</a:t>
            </a:r>
            <a:endParaRPr lang="en-US" dirty="0"/>
          </a:p>
          <a:p>
            <a:r>
              <a:rPr lang="en-CA" dirty="0"/>
              <a:t>m and n represents harmonic number (1</a:t>
            </a:r>
            <a:r>
              <a:rPr lang="en-CA" baseline="30000" dirty="0"/>
              <a:t>st</a:t>
            </a:r>
            <a:r>
              <a:rPr lang="en-CA" dirty="0"/>
              <a:t> harmonic, 2</a:t>
            </a:r>
            <a:r>
              <a:rPr lang="en-CA" baseline="30000" dirty="0"/>
              <a:t>nd</a:t>
            </a:r>
            <a:r>
              <a:rPr lang="en-CA" dirty="0"/>
              <a:t> harmonic, etc.)</a:t>
            </a:r>
          </a:p>
          <a:p>
            <a:r>
              <a:rPr lang="en-CA" dirty="0"/>
              <a:t>Let's only consider the fundamental frequency</a:t>
            </a:r>
          </a:p>
          <a:p>
            <a:r>
              <a:rPr lang="en-CA" dirty="0"/>
              <a:t>Let's assume m=1 and n=1</a:t>
            </a:r>
          </a:p>
          <a:p>
            <a:pPr lvl="1"/>
            <a:r>
              <a:rPr lang="en-CA" dirty="0"/>
              <a:t>Fout</a:t>
            </a:r>
            <a:r>
              <a:rPr lang="en-CA" baseline="-25000" dirty="0"/>
              <a:t>1</a:t>
            </a:r>
            <a:r>
              <a:rPr lang="en-CA" dirty="0"/>
              <a:t> = </a:t>
            </a:r>
            <a:r>
              <a:rPr lang="en-CA" dirty="0" err="1"/>
              <a:t>Fosc</a:t>
            </a:r>
            <a:r>
              <a:rPr lang="en-CA" dirty="0"/>
              <a:t>   –   Fin</a:t>
            </a:r>
          </a:p>
          <a:p>
            <a:pPr lvl="1"/>
            <a:r>
              <a:rPr lang="en-CA" dirty="0"/>
              <a:t>Fout</a:t>
            </a:r>
            <a:r>
              <a:rPr lang="en-CA" baseline="-25000" dirty="0"/>
              <a:t>2</a:t>
            </a:r>
            <a:r>
              <a:rPr lang="en-CA" dirty="0"/>
              <a:t> = </a:t>
            </a:r>
            <a:r>
              <a:rPr lang="en-CA" dirty="0" err="1"/>
              <a:t>Fosc</a:t>
            </a:r>
            <a:r>
              <a:rPr lang="en-CA" dirty="0"/>
              <a:t>   +   Fin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D64CB-8DCE-46CD-BB20-39D56E32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8B3DA-D4F2-44E7-8F69-90AB22DA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DE019-BC7C-485B-A34A-5EF03B78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76B79C-C456-446A-89BC-9A1AA52FA92D}"/>
              </a:ext>
            </a:extLst>
          </p:cNvPr>
          <p:cNvGrpSpPr/>
          <p:nvPr/>
        </p:nvGrpSpPr>
        <p:grpSpPr>
          <a:xfrm>
            <a:off x="4502331" y="1318014"/>
            <a:ext cx="862149" cy="848242"/>
            <a:chOff x="2865120" y="1685109"/>
            <a:chExt cx="975360" cy="94923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4652382-F703-4E9F-978F-E54DCD8CFB3B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CFC334-8EB7-4443-AE4B-7F90F96A47B9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9F1954E-0378-4121-8ED4-A313F999EE2A}"/>
                </a:ext>
              </a:extLst>
            </p:cNvPr>
            <p:cNvCxnSpPr>
              <a:cxnSpLocks/>
              <a:stCxn id="7" idx="3"/>
              <a:endCxn id="7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44A2D7E-379A-4F14-89A0-EE9594586E4F}"/>
              </a:ext>
            </a:extLst>
          </p:cNvPr>
          <p:cNvSpPr/>
          <p:nvPr/>
        </p:nvSpPr>
        <p:spPr>
          <a:xfrm>
            <a:off x="3688065" y="1571607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34D25F-B764-47B6-8D10-F9709DCE7720}"/>
              </a:ext>
            </a:extLst>
          </p:cNvPr>
          <p:cNvSpPr/>
          <p:nvPr/>
        </p:nvSpPr>
        <p:spPr>
          <a:xfrm>
            <a:off x="3741882" y="1285098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Fin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4EE4BBC-1155-4BA9-B22E-01E9EC9B941D}"/>
              </a:ext>
            </a:extLst>
          </p:cNvPr>
          <p:cNvSpPr/>
          <p:nvPr/>
        </p:nvSpPr>
        <p:spPr>
          <a:xfrm>
            <a:off x="5449391" y="1585990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33493D-7519-4D61-9689-D3865FB6F70A}"/>
              </a:ext>
            </a:extLst>
          </p:cNvPr>
          <p:cNvSpPr/>
          <p:nvPr/>
        </p:nvSpPr>
        <p:spPr>
          <a:xfrm>
            <a:off x="5503337" y="1299128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Fout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8A708E3-65E5-4824-A697-38B639D357B7}"/>
              </a:ext>
            </a:extLst>
          </p:cNvPr>
          <p:cNvSpPr/>
          <p:nvPr/>
        </p:nvSpPr>
        <p:spPr>
          <a:xfrm rot="16200000">
            <a:off x="4545874" y="2443058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5A38D4-C475-4A8F-9E49-9C6510525F59}"/>
              </a:ext>
            </a:extLst>
          </p:cNvPr>
          <p:cNvSpPr/>
          <p:nvPr/>
        </p:nvSpPr>
        <p:spPr>
          <a:xfrm>
            <a:off x="5021277" y="2398459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Fosc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8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209C-BD8F-365D-3913-03EC24A3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F9B4-ADB6-9BBE-EBAB-FF51BD6C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From here on I will be discussing frequency domain.  It’s the output in a spectrum analyzer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the time domain, we use an Oscilloscope which does not distinguish multiple frequencies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E895-339E-8F09-005C-B716D7F1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0E30B-ACCD-6299-CFB4-85FB1C42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Dave VE3OOI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AAF22-E74D-7F99-12E2-155360AA3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A51F3-8F45-84CE-7F50-85AA59CCE7D3}"/>
              </a:ext>
            </a:extLst>
          </p:cNvPr>
          <p:cNvCxnSpPr>
            <a:cxnSpLocks/>
          </p:cNvCxnSpPr>
          <p:nvPr/>
        </p:nvCxnSpPr>
        <p:spPr>
          <a:xfrm>
            <a:off x="3030070" y="5968848"/>
            <a:ext cx="4681466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DA95D7-B216-C6FD-6D5F-E0EC683923BF}"/>
              </a:ext>
            </a:extLst>
          </p:cNvPr>
          <p:cNvCxnSpPr/>
          <p:nvPr/>
        </p:nvCxnSpPr>
        <p:spPr>
          <a:xfrm flipV="1">
            <a:off x="5208035" y="4740938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B65487-164F-E8F9-6858-975B13781F5B}"/>
              </a:ext>
            </a:extLst>
          </p:cNvPr>
          <p:cNvCxnSpPr>
            <a:cxnSpLocks/>
          </p:cNvCxnSpPr>
          <p:nvPr/>
        </p:nvCxnSpPr>
        <p:spPr>
          <a:xfrm flipV="1">
            <a:off x="5628672" y="5661870"/>
            <a:ext cx="0" cy="3069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23F13F-29C4-63B1-3F8A-3953D04897CC}"/>
              </a:ext>
            </a:extLst>
          </p:cNvPr>
          <p:cNvCxnSpPr>
            <a:cxnSpLocks/>
          </p:cNvCxnSpPr>
          <p:nvPr/>
        </p:nvCxnSpPr>
        <p:spPr>
          <a:xfrm flipV="1">
            <a:off x="6097910" y="5354892"/>
            <a:ext cx="0" cy="6139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78F45-26C6-2752-C118-DB9A35DFCD1E}"/>
              </a:ext>
            </a:extLst>
          </p:cNvPr>
          <p:cNvSpPr/>
          <p:nvPr/>
        </p:nvSpPr>
        <p:spPr>
          <a:xfrm>
            <a:off x="7711887" y="5814959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Frequency</a:t>
            </a:r>
            <a:endParaRPr lang="en-US" sz="14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8AFE3D-7057-827D-BFAD-E6216E75668F}"/>
              </a:ext>
            </a:extLst>
          </p:cNvPr>
          <p:cNvCxnSpPr>
            <a:cxnSpLocks/>
          </p:cNvCxnSpPr>
          <p:nvPr/>
        </p:nvCxnSpPr>
        <p:spPr>
          <a:xfrm flipH="1">
            <a:off x="5628672" y="4543006"/>
            <a:ext cx="793877" cy="107516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1E632-5948-CEE9-A094-B2C22136843A}"/>
              </a:ext>
            </a:extLst>
          </p:cNvPr>
          <p:cNvSpPr/>
          <p:nvPr/>
        </p:nvSpPr>
        <p:spPr>
          <a:xfrm>
            <a:off x="6600562" y="4136714"/>
            <a:ext cx="410721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This is showing 3 distinct frequencies present in the signal</a:t>
            </a:r>
          </a:p>
          <a:p>
            <a:r>
              <a:rPr lang="en-CA" sz="1100" b="1" dirty="0"/>
              <a:t>SA display each frequency as a line (i.e., pure sine wave)</a:t>
            </a:r>
            <a:endParaRPr lang="en-US" sz="11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17A131-7900-2524-8FF9-D049FF56C264}"/>
              </a:ext>
            </a:extLst>
          </p:cNvPr>
          <p:cNvCxnSpPr>
            <a:cxnSpLocks/>
          </p:cNvCxnSpPr>
          <p:nvPr/>
        </p:nvCxnSpPr>
        <p:spPr>
          <a:xfrm flipH="1">
            <a:off x="5323698" y="4543005"/>
            <a:ext cx="1098851" cy="17441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BF1EB-CF95-1C6A-4F2B-2C2BF0E0F0A2}"/>
              </a:ext>
            </a:extLst>
          </p:cNvPr>
          <p:cNvCxnSpPr>
            <a:cxnSpLocks/>
          </p:cNvCxnSpPr>
          <p:nvPr/>
        </p:nvCxnSpPr>
        <p:spPr>
          <a:xfrm flipH="1">
            <a:off x="6096000" y="4543004"/>
            <a:ext cx="326549" cy="70134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8123DB3-261F-63C7-2681-9BEFE4280B9A}"/>
              </a:ext>
            </a:extLst>
          </p:cNvPr>
          <p:cNvSpPr/>
          <p:nvPr/>
        </p:nvSpPr>
        <p:spPr>
          <a:xfrm>
            <a:off x="5085249" y="6014215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F</a:t>
            </a:r>
            <a:r>
              <a:rPr lang="en-CA" sz="1100" b="1" baseline="-25000" dirty="0"/>
              <a:t>1</a:t>
            </a:r>
            <a:endParaRPr lang="en-US" sz="1100" b="1" baseline="-25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836544-E3A7-F866-968C-8AF57234F65B}"/>
              </a:ext>
            </a:extLst>
          </p:cNvPr>
          <p:cNvSpPr/>
          <p:nvPr/>
        </p:nvSpPr>
        <p:spPr>
          <a:xfrm>
            <a:off x="5476226" y="6006025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F</a:t>
            </a:r>
            <a:r>
              <a:rPr lang="en-CA" sz="1100" b="1" baseline="-25000" dirty="0"/>
              <a:t>2</a:t>
            </a:r>
            <a:endParaRPr lang="en-US" sz="1100" b="1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19EF34-E4DB-0CBC-63DA-31AAA6B1E150}"/>
              </a:ext>
            </a:extLst>
          </p:cNvPr>
          <p:cNvSpPr/>
          <p:nvPr/>
        </p:nvSpPr>
        <p:spPr>
          <a:xfrm>
            <a:off x="5957634" y="6005377"/>
            <a:ext cx="304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/>
              <a:t>F</a:t>
            </a:r>
            <a:r>
              <a:rPr lang="en-CA" sz="1100" b="1" baseline="-25000" dirty="0"/>
              <a:t>3</a:t>
            </a:r>
            <a:endParaRPr lang="en-US" sz="11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91610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783B-A0DA-4537-BBFF-F654CDFC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59" y="109733"/>
            <a:ext cx="9493644" cy="767687"/>
          </a:xfrm>
        </p:spPr>
        <p:txBody>
          <a:bodyPr/>
          <a:lstStyle/>
          <a:p>
            <a:r>
              <a:rPr lang="en-CA" dirty="0"/>
              <a:t>BACK TO BASICS: GENERATING SIDE BANDS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BB4E-4792-41E1-A1CB-6DD2ECBB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8" y="3274452"/>
            <a:ext cx="11518086" cy="2962157"/>
          </a:xfrm>
        </p:spPr>
        <p:txBody>
          <a:bodyPr>
            <a:normAutofit/>
          </a:bodyPr>
          <a:lstStyle/>
          <a:p>
            <a:r>
              <a:rPr lang="en-CA" dirty="0"/>
              <a:t>Let's mix (modulate) a carrier radio frequency (e.g., 7.1 MHz) with an audio frequency (e.g., 1500 Hz). </a:t>
            </a:r>
            <a:r>
              <a:rPr lang="en-CA" i="1" dirty="0">
                <a:solidFill>
                  <a:srgbClr val="00B0F0"/>
                </a:solidFill>
              </a:rPr>
              <a:t>Remember m=n=1 i.e., Fundamental only</a:t>
            </a:r>
          </a:p>
          <a:p>
            <a:pPr lvl="1"/>
            <a:r>
              <a:rPr lang="en-CA" dirty="0" err="1"/>
              <a:t>Fmd</a:t>
            </a:r>
            <a:r>
              <a:rPr lang="en-CA" dirty="0"/>
              <a:t> = </a:t>
            </a:r>
            <a:r>
              <a:rPr lang="en-CA" dirty="0" err="1"/>
              <a:t>Frf</a:t>
            </a:r>
            <a:r>
              <a:rPr lang="en-CA" dirty="0"/>
              <a:t> + Fa  = Fc + Fa (USB)</a:t>
            </a:r>
          </a:p>
          <a:p>
            <a:pPr lvl="1"/>
            <a:r>
              <a:rPr lang="en-CA" dirty="0" err="1"/>
              <a:t>Fmd</a:t>
            </a:r>
            <a:r>
              <a:rPr lang="en-CA" dirty="0"/>
              <a:t> = </a:t>
            </a:r>
            <a:r>
              <a:rPr lang="en-CA" dirty="0" err="1"/>
              <a:t>Frf</a:t>
            </a:r>
            <a:r>
              <a:rPr lang="en-CA" dirty="0"/>
              <a:t> – Fa = Fc – Fa (LSB)</a:t>
            </a:r>
          </a:p>
          <a:p>
            <a:r>
              <a:rPr lang="en-CA" dirty="0"/>
              <a:t>E.g. </a:t>
            </a:r>
          </a:p>
          <a:p>
            <a:pPr lvl="1"/>
            <a:r>
              <a:rPr lang="en-CA" dirty="0"/>
              <a:t>Fc + Fa (USB) = 7100000 + 1500 = 7101500 Hz</a:t>
            </a:r>
          </a:p>
          <a:p>
            <a:pPr lvl="1"/>
            <a:r>
              <a:rPr lang="en-CA" dirty="0"/>
              <a:t>Fc – Fa (LSB)  = 7100000  - 1500 = 7098500 Hz</a:t>
            </a:r>
          </a:p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1BD15-6F71-40B2-8A0B-B01BB7100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DFBB6-3218-4EC6-8375-65304069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Dave VE3OOI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83B5B-F8D8-4FD6-900D-8EA20F78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B3F882-2923-46A3-A25D-AC2D7F557A95}"/>
              </a:ext>
            </a:extLst>
          </p:cNvPr>
          <p:cNvGrpSpPr/>
          <p:nvPr/>
        </p:nvGrpSpPr>
        <p:grpSpPr>
          <a:xfrm>
            <a:off x="4359046" y="1423871"/>
            <a:ext cx="862149" cy="848242"/>
            <a:chOff x="2865120" y="1685109"/>
            <a:chExt cx="975360" cy="9492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01CF19-373A-4613-83B4-1F15D44E2DFD}"/>
                </a:ext>
              </a:extLst>
            </p:cNvPr>
            <p:cNvSpPr/>
            <p:nvPr/>
          </p:nvSpPr>
          <p:spPr>
            <a:xfrm>
              <a:off x="2865120" y="1685109"/>
              <a:ext cx="975360" cy="94923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0852DA-9BAA-48B3-A5DE-5092C5321C84}"/>
                </a:ext>
              </a:extLst>
            </p:cNvPr>
            <p:cNvCxnSpPr/>
            <p:nvPr/>
          </p:nvCxnSpPr>
          <p:spPr>
            <a:xfrm>
              <a:off x="2995748" y="1854926"/>
              <a:ext cx="714103" cy="60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9BA15D-3910-424B-8922-6F206BE8F2CB}"/>
                </a:ext>
              </a:extLst>
            </p:cNvPr>
            <p:cNvCxnSpPr>
              <a:cxnSpLocks/>
              <a:stCxn id="8" idx="3"/>
              <a:endCxn id="8" idx="7"/>
            </p:cNvCxnSpPr>
            <p:nvPr/>
          </p:nvCxnSpPr>
          <p:spPr>
            <a:xfrm flipV="1">
              <a:off x="3007958" y="1824121"/>
              <a:ext cx="689684" cy="671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736A6E-BE76-4C3E-8CA6-7E6CC9C49B43}"/>
              </a:ext>
            </a:extLst>
          </p:cNvPr>
          <p:cNvSpPr/>
          <p:nvPr/>
        </p:nvSpPr>
        <p:spPr>
          <a:xfrm>
            <a:off x="3544780" y="1677464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4E747-537B-462F-9F54-B7425A6D6BA0}"/>
              </a:ext>
            </a:extLst>
          </p:cNvPr>
          <p:cNvSpPr/>
          <p:nvPr/>
        </p:nvSpPr>
        <p:spPr>
          <a:xfrm>
            <a:off x="3613827" y="139095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Fa</a:t>
            </a:r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C9C83D-1965-4541-9BFD-FF401288B60A}"/>
              </a:ext>
            </a:extLst>
          </p:cNvPr>
          <p:cNvSpPr/>
          <p:nvPr/>
        </p:nvSpPr>
        <p:spPr>
          <a:xfrm>
            <a:off x="5306106" y="1691847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3461FD-DE87-4804-86A1-1F6831360D6A}"/>
              </a:ext>
            </a:extLst>
          </p:cNvPr>
          <p:cNvSpPr/>
          <p:nvPr/>
        </p:nvSpPr>
        <p:spPr>
          <a:xfrm>
            <a:off x="5357647" y="14049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Fmd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8725A5-A7F2-4CEE-ABEB-074C9B700733}"/>
              </a:ext>
            </a:extLst>
          </p:cNvPr>
          <p:cNvSpPr/>
          <p:nvPr/>
        </p:nvSpPr>
        <p:spPr>
          <a:xfrm rot="16200000">
            <a:off x="4402589" y="2548915"/>
            <a:ext cx="775063" cy="31229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0785B-CC83-4347-8CD8-F50BE5EED8B7}"/>
              </a:ext>
            </a:extLst>
          </p:cNvPr>
          <p:cNvSpPr/>
          <p:nvPr/>
        </p:nvSpPr>
        <p:spPr>
          <a:xfrm>
            <a:off x="4834106" y="2651497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/>
              <a:t>Frf</a:t>
            </a:r>
            <a:r>
              <a:rPr lang="en-CA" dirty="0"/>
              <a:t> or Fc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D43EC-60D6-44BC-B413-58AAA33117FC}"/>
              </a:ext>
            </a:extLst>
          </p:cNvPr>
          <p:cNvSpPr/>
          <p:nvPr/>
        </p:nvSpPr>
        <p:spPr>
          <a:xfrm>
            <a:off x="6501806" y="1741883"/>
            <a:ext cx="3850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/>
              <a:t>Fa  = Audio Frequency (e.g., 1500 Hz)</a:t>
            </a:r>
          </a:p>
          <a:p>
            <a:r>
              <a:rPr lang="en-CA" sz="1200" b="1" dirty="0" err="1"/>
              <a:t>Frf</a:t>
            </a:r>
            <a:r>
              <a:rPr lang="en-CA" sz="1200" b="1" dirty="0"/>
              <a:t> or Fc = Radio Frequency Carrier (e.g., 7.1 MHz)</a:t>
            </a:r>
          </a:p>
          <a:p>
            <a:r>
              <a:rPr lang="en-CA" sz="1200" b="1" dirty="0" err="1"/>
              <a:t>Fmd</a:t>
            </a:r>
            <a:r>
              <a:rPr lang="en-CA" sz="1200" b="1" dirty="0"/>
              <a:t>= Modulated Radio Frequency output</a:t>
            </a:r>
            <a:endParaRPr lang="en-US" sz="1200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E5C090-BB76-4196-9EAC-AB11E694B2A2}"/>
              </a:ext>
            </a:extLst>
          </p:cNvPr>
          <p:cNvCxnSpPr>
            <a:cxnSpLocks/>
          </p:cNvCxnSpPr>
          <p:nvPr/>
        </p:nvCxnSpPr>
        <p:spPr>
          <a:xfrm>
            <a:off x="6096000" y="6172743"/>
            <a:ext cx="4681466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94791C-CF61-4474-8A7F-6D76EC29A9BA}"/>
              </a:ext>
            </a:extLst>
          </p:cNvPr>
          <p:cNvCxnSpPr/>
          <p:nvPr/>
        </p:nvCxnSpPr>
        <p:spPr>
          <a:xfrm flipV="1">
            <a:off x="8273965" y="4944833"/>
            <a:ext cx="0" cy="12279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62E885-6165-4E34-9CCD-374C826D8D41}"/>
              </a:ext>
            </a:extLst>
          </p:cNvPr>
          <p:cNvCxnSpPr>
            <a:cxnSpLocks/>
          </p:cNvCxnSpPr>
          <p:nvPr/>
        </p:nvCxnSpPr>
        <p:spPr>
          <a:xfrm flipV="1">
            <a:off x="8694602" y="5545724"/>
            <a:ext cx="0" cy="6270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0792E0-7944-4F4A-8D21-F3887A2FB14B}"/>
              </a:ext>
            </a:extLst>
          </p:cNvPr>
          <p:cNvCxnSpPr>
            <a:cxnSpLocks/>
          </p:cNvCxnSpPr>
          <p:nvPr/>
        </p:nvCxnSpPr>
        <p:spPr>
          <a:xfrm flipV="1">
            <a:off x="7828099" y="5545724"/>
            <a:ext cx="0" cy="6270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0A30D1D-FA54-476C-9186-2058EDD3E1D6}"/>
              </a:ext>
            </a:extLst>
          </p:cNvPr>
          <p:cNvSpPr/>
          <p:nvPr/>
        </p:nvSpPr>
        <p:spPr>
          <a:xfrm>
            <a:off x="8070902" y="4575500"/>
            <a:ext cx="436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b="1" dirty="0"/>
              <a:t>Fc </a:t>
            </a:r>
            <a:endParaRPr lang="en-US" sz="14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730C2E-2F21-4FBB-A8CC-4F56311F4D4A}"/>
              </a:ext>
            </a:extLst>
          </p:cNvPr>
          <p:cNvSpPr/>
          <p:nvPr/>
        </p:nvSpPr>
        <p:spPr>
          <a:xfrm>
            <a:off x="8572230" y="5193561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+ Fa</a:t>
            </a:r>
            <a:endParaRPr lang="en-US" sz="14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A0DDEA-5199-443D-BDDF-0A080CF096B3}"/>
              </a:ext>
            </a:extLst>
          </p:cNvPr>
          <p:cNvSpPr/>
          <p:nvPr/>
        </p:nvSpPr>
        <p:spPr>
          <a:xfrm>
            <a:off x="7573579" y="6220716"/>
            <a:ext cx="460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LSB</a:t>
            </a:r>
            <a:endParaRPr lang="en-US" sz="14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C9ED92-D7E3-450B-8ADB-42CAADFDCDE9}"/>
              </a:ext>
            </a:extLst>
          </p:cNvPr>
          <p:cNvSpPr/>
          <p:nvPr/>
        </p:nvSpPr>
        <p:spPr>
          <a:xfrm>
            <a:off x="8424335" y="6220716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USB</a:t>
            </a:r>
            <a:endParaRPr lang="en-US" sz="1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C0F650-7018-4244-BAF4-021484A47A4B}"/>
              </a:ext>
            </a:extLst>
          </p:cNvPr>
          <p:cNvSpPr/>
          <p:nvPr/>
        </p:nvSpPr>
        <p:spPr>
          <a:xfrm>
            <a:off x="7425892" y="5241553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Fc - Fa</a:t>
            </a:r>
            <a:endParaRPr lang="en-US" sz="1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355955-53F4-4F1F-B3D3-27BF5D661E04}"/>
              </a:ext>
            </a:extLst>
          </p:cNvPr>
          <p:cNvSpPr/>
          <p:nvPr/>
        </p:nvSpPr>
        <p:spPr>
          <a:xfrm>
            <a:off x="10777817" y="6018854"/>
            <a:ext cx="1112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/>
              <a:t>Frequency</a:t>
            </a:r>
            <a:endParaRPr lang="en-US" sz="1400" b="1" dirty="0"/>
          </a:p>
        </p:txBody>
      </p:sp>
      <p:pic>
        <p:nvPicPr>
          <p:cNvPr id="18" name="Graphic 17" descr="Radio microphone with solid fill">
            <a:extLst>
              <a:ext uri="{FF2B5EF4-FFF2-40B4-BE49-F238E27FC236}">
                <a16:creationId xmlns:a16="http://schemas.microsoft.com/office/drawing/2014/main" id="{64F26C7F-8C22-2776-BEB8-0B41F660A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0084" y="1427556"/>
            <a:ext cx="704696" cy="7046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86FBF2-5F85-5720-8B73-84A31A15BB88}"/>
              </a:ext>
            </a:extLst>
          </p:cNvPr>
          <p:cNvSpPr txBox="1"/>
          <p:nvPr/>
        </p:nvSpPr>
        <p:spPr>
          <a:xfrm>
            <a:off x="397059" y="2306591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VERY IMPORTANT!!</a:t>
            </a:r>
            <a:endParaRPr lang="en-US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7D76A1-2B75-E309-7F91-BD8E8FF3B99B}"/>
              </a:ext>
            </a:extLst>
          </p:cNvPr>
          <p:cNvSpPr txBox="1"/>
          <p:nvPr/>
        </p:nvSpPr>
        <p:spPr>
          <a:xfrm>
            <a:off x="8507239" y="4178596"/>
            <a:ext cx="2914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Note: USB and LSB are identical and can be interchanged</a:t>
            </a:r>
          </a:p>
        </p:txBody>
      </p:sp>
    </p:spTree>
    <p:extLst>
      <p:ext uri="{BB962C8B-B14F-4D97-AF65-F5344CB8AC3E}">
        <p14:creationId xmlns:p14="http://schemas.microsoft.com/office/powerpoint/2010/main" val="1221858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1808</TotalTime>
  <Words>1800</Words>
  <Application>Microsoft Office PowerPoint</Application>
  <PresentationFormat>Widescreen</PresentationFormat>
  <Paragraphs>450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Symbol</vt:lpstr>
      <vt:lpstr>Wingdings 3</vt:lpstr>
      <vt:lpstr>Ion</vt:lpstr>
      <vt:lpstr>Sideband Inversion, Carrier Suppression and all that...</vt:lpstr>
      <vt:lpstr>How it Started?</vt:lpstr>
      <vt:lpstr>SIDEBAND INVERSION</vt:lpstr>
      <vt:lpstr>Wikipedia Says….</vt:lpstr>
      <vt:lpstr>BACK TO BASICS: SUPERHETERODYNE RECEIVER</vt:lpstr>
      <vt:lpstr>BACK TO BASICS: SUPERHETERODYNE TRANSMITTER</vt:lpstr>
      <vt:lpstr>BACK TO BASICS: MIXING</vt:lpstr>
      <vt:lpstr>CONVENTION</vt:lpstr>
      <vt:lpstr>BACK TO BASICS: GENERATING SIDE BANDS</vt:lpstr>
      <vt:lpstr>SIDEBAND WITH AUDIO</vt:lpstr>
      <vt:lpstr>SINGLE SIDEBAND SUPRESSED CARRIER TRANSMISSION</vt:lpstr>
      <vt:lpstr>LET'S BREAK IT DOWN</vt:lpstr>
      <vt:lpstr>FIRST MIXER: GENERATE IF</vt:lpstr>
      <vt:lpstr>FIRST MIXER: GENERATE MODULATED IF</vt:lpstr>
      <vt:lpstr>ALTERNATE VIEW</vt:lpstr>
      <vt:lpstr>ADDRESS IN TRANSMIT CHAIN</vt:lpstr>
      <vt:lpstr>CARRIER SUPRESSION: Why is Sideband Inversion Important?</vt:lpstr>
      <vt:lpstr>THE BANDWIDTH FILTER (Crystal Filter) Transmitter</vt:lpstr>
      <vt:lpstr>THE BANDWIDTH FILTER (Crystal Filter) Transmitter</vt:lpstr>
      <vt:lpstr>THE BANDWIDTH FILTER (Crystal Filter) Transmitter</vt:lpstr>
      <vt:lpstr>ADDRESS IN RECEIVE CHAIN</vt:lpstr>
      <vt:lpstr>The Bandwidth Filter (Crystal Filter) RECEIVER</vt:lpstr>
      <vt:lpstr>The Bandwidth Filter (Crystal Filter) RECEIVER</vt:lpstr>
      <vt:lpstr>The Bandwidth Filter (Crystal Filter) RECEIVER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Sideband Inversion, Carrier Suppression and all that...</dc:title>
  <dc:creator>ddr</dc:creator>
  <cp:lastModifiedBy>Dave Rajnauth</cp:lastModifiedBy>
  <cp:revision>41</cp:revision>
  <dcterms:created xsi:type="dcterms:W3CDTF">2018-11-17T17:36:49Z</dcterms:created>
  <dcterms:modified xsi:type="dcterms:W3CDTF">2023-01-19T00:26:53Z</dcterms:modified>
</cp:coreProperties>
</file>